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453" r:id="rId4"/>
    <p:sldId id="454" r:id="rId5"/>
    <p:sldId id="455" r:id="rId6"/>
    <p:sldId id="456" r:id="rId7"/>
    <p:sldId id="423" r:id="rId8"/>
    <p:sldId id="424" r:id="rId9"/>
    <p:sldId id="425" r:id="rId10"/>
    <p:sldId id="426" r:id="rId11"/>
    <p:sldId id="427" r:id="rId12"/>
    <p:sldId id="428" r:id="rId13"/>
    <p:sldId id="444" r:id="rId14"/>
    <p:sldId id="445" r:id="rId15"/>
    <p:sldId id="446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7" r:id="rId32"/>
    <p:sldId id="448" r:id="rId33"/>
    <p:sldId id="452" r:id="rId34"/>
    <p:sldId id="449" r:id="rId35"/>
    <p:sldId id="451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71" r:id="rId45"/>
    <p:sldId id="272" r:id="rId46"/>
    <p:sldId id="273" r:id="rId47"/>
    <p:sldId id="422" r:id="rId48"/>
    <p:sldId id="421" r:id="rId49"/>
    <p:sldId id="285" r:id="rId50"/>
    <p:sldId id="286" r:id="rId51"/>
    <p:sldId id="414" r:id="rId52"/>
    <p:sldId id="287" r:id="rId53"/>
    <p:sldId id="267" r:id="rId54"/>
    <p:sldId id="415" r:id="rId55"/>
    <p:sldId id="416" r:id="rId56"/>
    <p:sldId id="417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419" r:id="rId7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0909" autoAdjust="0"/>
  </p:normalViewPr>
  <p:slideViewPr>
    <p:cSldViewPr>
      <p:cViewPr varScale="1">
        <p:scale>
          <a:sx n="120" d="100"/>
          <a:sy n="120" d="100"/>
        </p:scale>
        <p:origin x="8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2016/10/8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1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echo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3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0" i="0" dirty="0" smtClean="0">
                <a:latin typeface="Myriad Pro Light"/>
                <a:cs typeface="Myriad Pro Light"/>
              </a:rPr>
              <a:t>You can use ‘</a:t>
            </a:r>
            <a:r>
              <a:rPr kumimoji="1" lang="en-US" altLang="zh-CN" b="0" i="0" dirty="0" err="1" smtClean="0">
                <a:latin typeface="Myriad Pro Light"/>
                <a:cs typeface="Myriad Pro Light"/>
              </a:rPr>
              <a:t>rm</a:t>
            </a:r>
            <a:r>
              <a:rPr kumimoji="1" lang="en-US" altLang="zh-CN" b="0" i="0" dirty="0" smtClean="0">
                <a:latin typeface="Myriad Pro Light"/>
                <a:cs typeface="Myriad Pro Light"/>
              </a:rPr>
              <a:t> ./-l’ to remove the file.</a:t>
            </a:r>
            <a:endParaRPr kumimoji="1" lang="zh-CN" altLang="en-US" b="0" i="0" dirty="0">
              <a:latin typeface="Myriad Pro Light"/>
              <a:cs typeface="Myriad Pro Light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1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2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87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26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blog.csdn.net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nevasun</a:t>
            </a:r>
            <a:r>
              <a:rPr kumimoji="1" lang="en-US" altLang="zh-CN" dirty="0" smtClean="0"/>
              <a:t>/article/details/7590882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73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882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Echo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vulnerable!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57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securityblog.redhat.com</a:t>
            </a:r>
            <a:r>
              <a:rPr kumimoji="1" lang="en-US" altLang="zh-CN" dirty="0" smtClean="0"/>
              <a:t>/2014/09/24/bash-specially-crafted-environment-variables-code-injection-attack/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23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" y="1489348"/>
            <a:ext cx="9144000" cy="35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7802"/>
            <a:ext cx="4248064" cy="2711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1939130"/>
            <a:ext cx="4321657" cy="27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KISS: Programming Model of Map-Reduce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CN" sz="2800" dirty="0" smtClean="0">
                <a:solidFill>
                  <a:srgbClr val="953735"/>
                </a:solidFill>
              </a:rPr>
              <a:t>map (</a:t>
            </a:r>
            <a:r>
              <a:rPr kumimoji="1" lang="en-US" altLang="zh-CN" sz="2800" dirty="0" err="1" smtClean="0">
                <a:solidFill>
                  <a:srgbClr val="953735"/>
                </a:solidFill>
              </a:rPr>
              <a:t>in_key</a:t>
            </a:r>
            <a:r>
              <a:rPr kumimoji="1" lang="en-US" altLang="zh-CN" sz="2800" dirty="0" smtClean="0">
                <a:solidFill>
                  <a:srgbClr val="953735"/>
                </a:solidFill>
              </a:rPr>
              <a:t>, </a:t>
            </a:r>
            <a:r>
              <a:rPr kumimoji="1" lang="en-US" altLang="zh-CN" sz="2800" dirty="0" err="1" smtClean="0">
                <a:solidFill>
                  <a:srgbClr val="953735"/>
                </a:solidFill>
              </a:rPr>
              <a:t>in_value</a:t>
            </a:r>
            <a:r>
              <a:rPr kumimoji="1" lang="en-US" altLang="zh-CN" sz="2800" dirty="0" smtClean="0">
                <a:solidFill>
                  <a:srgbClr val="953735"/>
                </a:solidFill>
              </a:rPr>
              <a:t>) -&gt; list(</a:t>
            </a:r>
            <a:r>
              <a:rPr kumimoji="1" lang="en-US" altLang="zh-CN" sz="2800" dirty="0" err="1" smtClean="0">
                <a:solidFill>
                  <a:srgbClr val="953735"/>
                </a:solidFill>
              </a:rPr>
              <a:t>out_key</a:t>
            </a:r>
            <a:r>
              <a:rPr kumimoji="1" lang="en-US" altLang="zh-CN" sz="2800" dirty="0" smtClean="0">
                <a:solidFill>
                  <a:srgbClr val="953735"/>
                </a:solidFill>
              </a:rPr>
              <a:t>, </a:t>
            </a:r>
            <a:r>
              <a:rPr kumimoji="1" lang="en-US" altLang="zh-CN" sz="2800" dirty="0" err="1" smtClean="0">
                <a:solidFill>
                  <a:srgbClr val="953735"/>
                </a:solidFill>
              </a:rPr>
              <a:t>intermediate_value</a:t>
            </a:r>
            <a:r>
              <a:rPr kumimoji="1" lang="en-US" altLang="zh-CN" sz="2800" dirty="0" smtClean="0">
                <a:solidFill>
                  <a:srgbClr val="953735"/>
                </a:solidFill>
              </a:rPr>
              <a:t>)</a:t>
            </a:r>
          </a:p>
          <a:p>
            <a:pPr lvl="1"/>
            <a:r>
              <a:rPr kumimoji="1" lang="en-US" altLang="zh-CN" sz="2400" dirty="0" smtClean="0"/>
              <a:t>Processes input key/value pair</a:t>
            </a:r>
          </a:p>
          <a:p>
            <a:pPr lvl="1"/>
            <a:r>
              <a:rPr kumimoji="1" lang="en-US" altLang="zh-CN" sz="2400" dirty="0" smtClean="0"/>
              <a:t>Produces set of intermediate pairs</a:t>
            </a:r>
          </a:p>
          <a:p>
            <a:pPr lvl="1"/>
            <a:endParaRPr kumimoji="1" lang="en-US" altLang="zh-CN" sz="2400" dirty="0" smtClean="0"/>
          </a:p>
          <a:p>
            <a:r>
              <a:rPr kumimoji="1"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reduce (</a:t>
            </a:r>
            <a:r>
              <a:rPr kumimoji="1" lang="en-US" altLang="zh-CN" sz="2800" dirty="0" err="1" smtClean="0">
                <a:solidFill>
                  <a:schemeClr val="accent2">
                    <a:lumMod val="75000"/>
                  </a:schemeClr>
                </a:solidFill>
              </a:rPr>
              <a:t>out_key</a:t>
            </a:r>
            <a:r>
              <a:rPr kumimoji="1"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, list(</a:t>
            </a:r>
            <a:r>
              <a:rPr kumimoji="1" lang="en-US" altLang="zh-CN" sz="2800" dirty="0" err="1" smtClean="0">
                <a:solidFill>
                  <a:schemeClr val="accent2">
                    <a:lumMod val="75000"/>
                  </a:schemeClr>
                </a:solidFill>
              </a:rPr>
              <a:t>intermediate_value</a:t>
            </a:r>
            <a:r>
              <a:rPr kumimoji="1"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)) -&gt; list(</a:t>
            </a:r>
            <a:r>
              <a:rPr kumimoji="1" lang="en-US" altLang="zh-CN" sz="2800" dirty="0" err="1" smtClean="0">
                <a:solidFill>
                  <a:schemeClr val="accent2">
                    <a:lumMod val="75000"/>
                  </a:schemeClr>
                </a:solidFill>
              </a:rPr>
              <a:t>out_value</a:t>
            </a:r>
            <a:r>
              <a:rPr kumimoji="1" lang="en-US" altLang="zh-CN" sz="28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kumimoji="1" lang="en-US" altLang="zh-CN" sz="2400" dirty="0" smtClean="0"/>
              <a:t>Combines all intermediate values for a particular key</a:t>
            </a:r>
          </a:p>
          <a:p>
            <a:pPr lvl="1"/>
            <a:r>
              <a:rPr kumimoji="1" lang="en-US" altLang="zh-CN" sz="2400" dirty="0" smtClean="0"/>
              <a:t>Produces a set of merged output values (usually just one)</a:t>
            </a:r>
          </a:p>
          <a:p>
            <a:pPr lvl="1"/>
            <a:endParaRPr kumimoji="1" lang="en-US" altLang="zh-CN" sz="2400" dirty="0"/>
          </a:p>
          <a:p>
            <a:r>
              <a:rPr kumimoji="1" lang="en-US" altLang="zh-CN" sz="3000" i="1" dirty="0" smtClean="0"/>
              <a:t>Inspired by similar primitives in LISP and other languages</a:t>
            </a:r>
            <a:endParaRPr kumimoji="1" lang="zh-CN" alt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8144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Criticism: “MapReduce</a:t>
            </a:r>
            <a:r>
              <a:rPr kumimoji="1" lang="en-US" altLang="zh-CN" dirty="0"/>
              <a:t>: A </a:t>
            </a:r>
            <a:r>
              <a:rPr kumimoji="1" lang="en-US" altLang="zh-CN" dirty="0" smtClean="0"/>
              <a:t>Major Step Backwards”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0676"/>
          <a:stretch/>
        </p:blipFill>
        <p:spPr>
          <a:xfrm>
            <a:off x="2195736" y="1633364"/>
            <a:ext cx="1297428" cy="184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123729" y="3599646"/>
            <a:ext cx="2088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Prof.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David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DeWitt</a:t>
            </a:r>
          </a:p>
          <a:p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  <a:latin typeface="Myriad Pro Cond"/>
              <a:cs typeface="Myriad Pro Cond"/>
            </a:endParaRPr>
          </a:p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Wisconsin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University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yriad Pro Cond"/>
              <a:cs typeface="Myriad Pro Cond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633364"/>
            <a:ext cx="1248139" cy="1872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148064" y="3601387"/>
            <a:ext cx="20882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Michael </a:t>
            </a:r>
            <a:r>
              <a:rPr kumimoji="1"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Stonebraker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/>
            </a:r>
            <a:b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</a:b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  <a:latin typeface="Myriad Pro Cond"/>
              <a:cs typeface="Myriad Pro Cond"/>
            </a:endParaRPr>
          </a:p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CTO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of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Informix</a:t>
            </a:r>
          </a:p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Professor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in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MIT</a:t>
            </a:r>
          </a:p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Professor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in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UC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Myriad Pro Cond"/>
                <a:cs typeface="Myriad Pro Cond"/>
              </a:rPr>
              <a:t>Berkeley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yriad Pro Cond"/>
              <a:cs typeface="Myriad Pro Cond"/>
            </a:endParaRPr>
          </a:p>
        </p:txBody>
      </p:sp>
    </p:spTree>
    <p:extLst>
      <p:ext uri="{BB962C8B-B14F-4D97-AF65-F5344CB8AC3E}">
        <p14:creationId xmlns:p14="http://schemas.microsoft.com/office/powerpoint/2010/main" val="8971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Criticism: “MapReduce: A Major Step Backwards”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91264" cy="3771636"/>
          </a:xfrm>
        </p:spPr>
        <p:txBody>
          <a:bodyPr>
            <a:noAutofit/>
          </a:bodyPr>
          <a:lstStyle/>
          <a:p>
            <a:r>
              <a:rPr kumimoji="1" lang="en-US" altLang="zh-CN" sz="2300" dirty="0">
                <a:solidFill>
                  <a:srgbClr val="953735"/>
                </a:solidFill>
                <a:latin typeface="Myriad Pro Cond"/>
                <a:cs typeface="Myriad Pro Cond"/>
              </a:rPr>
              <a:t>A giant step backward </a:t>
            </a:r>
            <a:r>
              <a:rPr kumimoji="1" lang="en-US" altLang="zh-CN" sz="2300" dirty="0"/>
              <a:t>in the programming paradigm for large-scale data intensive applications</a:t>
            </a:r>
          </a:p>
          <a:p>
            <a:r>
              <a:rPr kumimoji="1" lang="en-US" altLang="zh-CN" sz="2300" dirty="0">
                <a:solidFill>
                  <a:srgbClr val="953735"/>
                </a:solidFill>
                <a:latin typeface="Myriad Pro Cond"/>
                <a:cs typeface="Myriad Pro Cond"/>
              </a:rPr>
              <a:t>A sub-optimal implementation</a:t>
            </a:r>
            <a:r>
              <a:rPr kumimoji="1" lang="en-US" altLang="zh-CN" sz="2300" dirty="0"/>
              <a:t>, in that it uses brute force instead of indexing</a:t>
            </a:r>
          </a:p>
          <a:p>
            <a:r>
              <a:rPr kumimoji="1" lang="en-US" altLang="zh-CN" sz="2300" dirty="0">
                <a:solidFill>
                  <a:srgbClr val="953735"/>
                </a:solidFill>
                <a:latin typeface="Myriad Pro Cond"/>
                <a:cs typeface="Myriad Pro Cond"/>
              </a:rPr>
              <a:t>Not novel at all </a:t>
            </a:r>
            <a:r>
              <a:rPr kumimoji="1" lang="en-US" altLang="zh-CN" sz="2300" dirty="0"/>
              <a:t>— it represents a specific implementation of well known techniques developed nearly 25 years ago</a:t>
            </a:r>
          </a:p>
          <a:p>
            <a:r>
              <a:rPr kumimoji="1" lang="en-US" altLang="zh-CN" sz="2300" dirty="0">
                <a:solidFill>
                  <a:srgbClr val="953735"/>
                </a:solidFill>
                <a:latin typeface="Myriad Pro Cond"/>
                <a:cs typeface="Myriad Pro Cond"/>
              </a:rPr>
              <a:t>Missing most of the features </a:t>
            </a:r>
            <a:r>
              <a:rPr kumimoji="1" lang="en-US" altLang="zh-CN" sz="2300" dirty="0"/>
              <a:t>that are routinely included in current DBMS</a:t>
            </a:r>
          </a:p>
          <a:p>
            <a:r>
              <a:rPr kumimoji="1" lang="en-US" altLang="zh-CN" sz="2300" dirty="0">
                <a:solidFill>
                  <a:srgbClr val="953735"/>
                </a:solidFill>
                <a:latin typeface="Myriad Pro Cond"/>
                <a:cs typeface="Myriad Pro Cond"/>
              </a:rPr>
              <a:t>Incompatible</a:t>
            </a:r>
            <a:r>
              <a:rPr kumimoji="1" lang="en-US" altLang="zh-CN" sz="2300" dirty="0"/>
              <a:t> with all of the tools DBMS users have come to depend </a:t>
            </a:r>
            <a:r>
              <a:rPr kumimoji="1" lang="en-US" altLang="zh-CN" sz="2300" dirty="0" smtClean="0"/>
              <a:t>on</a:t>
            </a:r>
          </a:p>
          <a:p>
            <a:endParaRPr kumimoji="1" lang="en-US" altLang="zh-CN" sz="2300" dirty="0"/>
          </a:p>
          <a:p>
            <a:r>
              <a:rPr kumimoji="1" lang="en-US" altLang="zh-CN" sz="2300" dirty="0" smtClean="0"/>
              <a:t>Well,</a:t>
            </a:r>
            <a:r>
              <a:rPr kumimoji="1" lang="zh-CN" altLang="en-US" sz="2300" dirty="0" smtClean="0"/>
              <a:t> </a:t>
            </a:r>
            <a:r>
              <a:rPr kumimoji="1" lang="en-US" altLang="zh-CN" sz="2300" dirty="0" smtClean="0"/>
              <a:t>these are</a:t>
            </a:r>
            <a:r>
              <a:rPr kumimoji="1" lang="zh-CN" altLang="en-US" sz="2300" dirty="0" smtClean="0"/>
              <a:t> </a:t>
            </a:r>
            <a:r>
              <a:rPr kumimoji="1" lang="en-US" altLang="zh-CN" sz="2300" dirty="0" smtClean="0"/>
              <a:t>all</a:t>
            </a:r>
            <a:r>
              <a:rPr kumimoji="1" lang="zh-CN" altLang="en-US" sz="2300" dirty="0" smtClean="0"/>
              <a:t> </a:t>
            </a:r>
            <a:r>
              <a:rPr kumimoji="1" lang="en-US" altLang="zh-CN" sz="2300" dirty="0" smtClean="0"/>
              <a:t>“the</a:t>
            </a:r>
            <a:r>
              <a:rPr kumimoji="1" lang="zh-CN" altLang="en-US" sz="2300" dirty="0" smtClean="0"/>
              <a:t> </a:t>
            </a:r>
            <a:r>
              <a:rPr kumimoji="1" lang="en-US" altLang="zh-CN" sz="2300" dirty="0" smtClean="0"/>
              <a:t>right</a:t>
            </a:r>
            <a:r>
              <a:rPr kumimoji="1" lang="zh-CN" altLang="en-US" sz="2300" dirty="0" smtClean="0"/>
              <a:t> </a:t>
            </a:r>
            <a:r>
              <a:rPr kumimoji="1" lang="en-US" altLang="zh-CN" sz="2300" dirty="0" smtClean="0"/>
              <a:t>things”,</a:t>
            </a:r>
            <a:r>
              <a:rPr kumimoji="1" lang="zh-CN" altLang="en-US" sz="2300" dirty="0" smtClean="0"/>
              <a:t> </a:t>
            </a:r>
            <a:r>
              <a:rPr kumimoji="1" lang="en-US" altLang="zh-CN" sz="2300" dirty="0" smtClean="0"/>
              <a:t>but…</a:t>
            </a:r>
            <a:endParaRPr kumimoji="1" lang="zh-CN" altLang="en-US" sz="2300" dirty="0"/>
          </a:p>
        </p:txBody>
      </p:sp>
    </p:spTree>
    <p:extLst>
      <p:ext uri="{BB962C8B-B14F-4D97-AF65-F5344CB8AC3E}">
        <p14:creationId xmlns:p14="http://schemas.microsoft.com/office/powerpoint/2010/main" val="99675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After MapReduce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Hadoop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open-source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implementation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MapReduce</a:t>
            </a:r>
          </a:p>
          <a:p>
            <a:pPr lvl="1"/>
            <a:r>
              <a:rPr kumimoji="1" lang="en-US" altLang="zh-CN" dirty="0" smtClean="0"/>
              <a:t>Again,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</a:p>
          <a:p>
            <a:pPr lvl="1"/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widely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used!</a:t>
            </a:r>
          </a:p>
          <a:p>
            <a:pPr lvl="2"/>
            <a:r>
              <a:rPr kumimoji="1" lang="en-US" altLang="zh-CN" dirty="0" smtClean="0"/>
              <a:t>Cassandra,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Hbase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Hive,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PIG,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Spark,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ZooKeeper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…</a:t>
            </a:r>
          </a:p>
          <a:p>
            <a:pPr lvl="1"/>
            <a:r>
              <a:rPr kumimoji="1" lang="en-US" altLang="zh-CN" dirty="0" smtClean="0"/>
              <a:t>Keep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academy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industry</a:t>
            </a:r>
          </a:p>
          <a:p>
            <a:pPr lvl="2"/>
            <a:r>
              <a:rPr kumimoji="1" lang="en-US" altLang="zh-CN" dirty="0" smtClean="0"/>
              <a:t>Till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today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37220"/>
            <a:ext cx="2769096" cy="6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CASE Study: </a:t>
            </a:r>
            <a:r>
              <a:rPr kumimoji="1" lang="en-US" altLang="zh-CN" dirty="0" err="1" smtClean="0"/>
              <a:t>ShellShock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Attack)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KISS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cost?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7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ShellShock</a:t>
            </a:r>
            <a:r>
              <a:rPr kumimoji="1" lang="en-US" altLang="zh-CN" dirty="0" smtClean="0"/>
              <a:t>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Found by </a:t>
            </a:r>
            <a:r>
              <a:rPr kumimoji="1" lang="en-US" altLang="zh-CN" dirty="0" err="1"/>
              <a:t>Stéphane</a:t>
            </a:r>
            <a:r>
              <a:rPr kumimoji="1" lang="en-US" altLang="zh-CN" dirty="0"/>
              <a:t> </a:t>
            </a:r>
            <a:r>
              <a:rPr kumimoji="1" lang="en-US" altLang="zh-CN" dirty="0" err="1" smtClean="0"/>
              <a:t>Chazelas</a:t>
            </a:r>
            <a:endParaRPr kumimoji="1" lang="en-US" altLang="zh-CN" dirty="0" smtClean="0"/>
          </a:p>
          <a:p>
            <a:r>
              <a:rPr kumimoji="1" lang="en-US" altLang="zh-TW" dirty="0"/>
              <a:t>CVE-2014-6271 </a:t>
            </a:r>
            <a:r>
              <a:rPr kumimoji="1" lang="en-US" altLang="zh-TW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TW" dirty="0" smtClean="0"/>
              <a:t>CVE</a:t>
            </a:r>
            <a:r>
              <a:rPr kumimoji="1" lang="en-US" altLang="zh-TW" dirty="0"/>
              <a:t>-2014-</a:t>
            </a:r>
            <a:r>
              <a:rPr kumimoji="1" lang="en-US" altLang="zh-TW" dirty="0" smtClean="0"/>
              <a:t>7169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9588"/>
            <a:ext cx="8316416" cy="6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Basic: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 Variable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3322712" cy="3771636"/>
          </a:xfrm>
          <a:ln>
            <a:solidFill>
              <a:srgbClr val="1F497D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$ </a:t>
            </a:r>
            <a:r>
              <a:rPr kumimoji="1" lang="en-US" altLang="zh-CN" dirty="0" err="1"/>
              <a:t>var</a:t>
            </a:r>
            <a:r>
              <a:rPr kumimoji="1" lang="en-US" altLang="zh-CN" dirty="0"/>
              <a:t>="hello </a:t>
            </a:r>
            <a:r>
              <a:rPr kumimoji="1" lang="en-US" altLang="zh-CN" dirty="0" smtClean="0"/>
              <a:t>world”</a:t>
            </a:r>
          </a:p>
          <a:p>
            <a:pPr marL="0" indent="0">
              <a:buNone/>
            </a:pPr>
            <a:r>
              <a:rPr kumimoji="1" lang="en-US" altLang="zh-CN" dirty="0"/>
              <a:t>$ echo $</a:t>
            </a:r>
            <a:r>
              <a:rPr kumimoji="1" lang="en-US" altLang="zh-CN" dirty="0" err="1" smtClean="0"/>
              <a:t>var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hello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world</a:t>
            </a:r>
          </a:p>
          <a:p>
            <a:pPr marL="0" indent="0">
              <a:buNone/>
            </a:pPr>
            <a:r>
              <a:rPr kumimoji="1" lang="en-US" altLang="zh-CN" dirty="0" smtClean="0"/>
              <a:t>$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bash</a:t>
            </a:r>
          </a:p>
          <a:p>
            <a:pPr marL="0" indent="0">
              <a:buNone/>
            </a:pPr>
            <a:r>
              <a:rPr kumimoji="1" lang="en-US" altLang="zh-CN" dirty="0"/>
              <a:t>$ echo $</a:t>
            </a:r>
            <a:r>
              <a:rPr kumimoji="1" lang="en-US" altLang="zh-CN" dirty="0" err="1"/>
              <a:t>var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$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995936" y="1633364"/>
            <a:ext cx="72008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/>
          <p:cNvSpPr txBox="1">
            <a:spLocks/>
          </p:cNvSpPr>
          <p:nvPr/>
        </p:nvSpPr>
        <p:spPr>
          <a:xfrm>
            <a:off x="4788024" y="1318112"/>
            <a:ext cx="41148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i="1" dirty="0" smtClean="0"/>
              <a:t>Define ‘</a:t>
            </a:r>
            <a:r>
              <a:rPr kumimoji="1" lang="en-US" altLang="zh-CN" i="1" dirty="0" err="1" smtClean="0"/>
              <a:t>var</a:t>
            </a:r>
            <a:r>
              <a:rPr kumimoji="1" lang="en-US" altLang="zh-CN" i="1" dirty="0" smtClean="0"/>
              <a:t>’ as a string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i="1" dirty="0" smtClean="0"/>
          </a:p>
          <a:p>
            <a:pPr marL="0" indent="0">
              <a:buFont typeface="Arial" pitchFamily="34" charset="0"/>
              <a:buNone/>
            </a:pPr>
            <a:r>
              <a:rPr kumimoji="1" lang="en-US" altLang="zh-CN" i="1" dirty="0" smtClean="0"/>
              <a:t>Print ‘</a:t>
            </a:r>
            <a:r>
              <a:rPr kumimoji="1" lang="en-US" altLang="zh-CN" i="1" dirty="0" err="1" smtClean="0"/>
              <a:t>var</a:t>
            </a:r>
            <a:r>
              <a:rPr kumimoji="1" lang="en-US" altLang="zh-CN" i="1" dirty="0" smtClean="0"/>
              <a:t>’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i="1" dirty="0" smtClean="0"/>
              <a:t>Start a new bash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i="1" dirty="0"/>
          </a:p>
          <a:p>
            <a:pPr marL="0" indent="0">
              <a:buFont typeface="Arial" pitchFamily="34" charset="0"/>
              <a:buNone/>
            </a:pPr>
            <a:r>
              <a:rPr kumimoji="1" lang="en-US" altLang="zh-CN" i="1" dirty="0" smtClean="0"/>
              <a:t>No output in new bash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i="1" dirty="0" smtClean="0"/>
              <a:t> </a:t>
            </a:r>
            <a:endParaRPr kumimoji="1" lang="zh-CN" altLang="en-US" i="1" dirty="0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3995936" y="2641476"/>
            <a:ext cx="72008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>
            <a:off x="3995936" y="3217540"/>
            <a:ext cx="72008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>
            <a:off x="3995936" y="4297660"/>
            <a:ext cx="72008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Basic: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 Variable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992" y="1345332"/>
            <a:ext cx="4186808" cy="3756248"/>
          </a:xfrm>
          <a:ln>
            <a:solidFill>
              <a:srgbClr val="1F497D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$ </a:t>
            </a:r>
            <a:r>
              <a:rPr kumimoji="1" lang="en-US" altLang="zh-CN" dirty="0" smtClean="0"/>
              <a:t>export </a:t>
            </a:r>
            <a:r>
              <a:rPr kumimoji="1" lang="en-US" altLang="zh-CN" dirty="0" err="1" smtClean="0"/>
              <a:t>var</a:t>
            </a:r>
            <a:r>
              <a:rPr kumimoji="1" lang="en-US" altLang="zh-CN" dirty="0"/>
              <a:t>="hello </a:t>
            </a:r>
            <a:r>
              <a:rPr kumimoji="1" lang="en-US" altLang="zh-CN" dirty="0" smtClean="0"/>
              <a:t>world”</a:t>
            </a:r>
          </a:p>
          <a:p>
            <a:pPr marL="0" indent="0">
              <a:buNone/>
            </a:pPr>
            <a:r>
              <a:rPr kumimoji="1" lang="en-US" altLang="zh-CN" dirty="0"/>
              <a:t>$ echo $</a:t>
            </a:r>
            <a:r>
              <a:rPr kumimoji="1" lang="en-US" altLang="zh-CN" dirty="0" err="1" smtClean="0"/>
              <a:t>var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hello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world</a:t>
            </a:r>
          </a:p>
          <a:p>
            <a:pPr marL="0" indent="0">
              <a:buNone/>
            </a:pPr>
            <a:r>
              <a:rPr kumimoji="1" lang="en-US" altLang="zh-CN" dirty="0" smtClean="0"/>
              <a:t>$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bash</a:t>
            </a:r>
          </a:p>
          <a:p>
            <a:pPr marL="0" indent="0">
              <a:buNone/>
            </a:pPr>
            <a:r>
              <a:rPr kumimoji="1" lang="en-US" altLang="zh-CN" dirty="0"/>
              <a:t>$ echo $</a:t>
            </a:r>
            <a:r>
              <a:rPr kumimoji="1" lang="en-US" altLang="zh-CN" dirty="0" err="1"/>
              <a:t>var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</a:rPr>
              <a:t>hello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world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$</a:t>
            </a:r>
            <a:endParaRPr kumimoji="1"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333501"/>
            <a:ext cx="3898776" cy="3771636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mtClean="0"/>
              <a:t>$ var="hello world”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smtClean="0"/>
              <a:t>$ echo $var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hello</a:t>
            </a:r>
            <a:r>
              <a:rPr kumimoji="1" lang="zh-CN" altLang="en-US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smtClean="0">
                <a:solidFill>
                  <a:schemeClr val="accent2">
                    <a:lumMod val="50000"/>
                  </a:schemeClr>
                </a:solidFill>
              </a:rPr>
              <a:t>world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smtClean="0"/>
              <a:t>$</a:t>
            </a:r>
            <a:r>
              <a:rPr kumimoji="1" lang="zh-CN" altLang="en-US" smtClean="0"/>
              <a:t> </a:t>
            </a:r>
            <a:r>
              <a:rPr kumimoji="1" lang="en-US" altLang="zh-CN" smtClean="0"/>
              <a:t>bash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smtClean="0"/>
              <a:t>$ echo $var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smtClean="0"/>
          </a:p>
          <a:p>
            <a:pPr marL="0" indent="0">
              <a:buFont typeface="Arial" pitchFamily="34" charset="0"/>
              <a:buNone/>
            </a:pPr>
            <a:r>
              <a:rPr kumimoji="1" lang="en-US" altLang="zh-CN" smtClean="0"/>
              <a:t>$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0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</a:p>
          <a:p>
            <a:r>
              <a:rPr kumimoji="1" lang="en-US" altLang="zh-CN" dirty="0" smtClean="0">
                <a:latin typeface="+mn-lt"/>
              </a:rPr>
              <a:t>Solution</a:t>
            </a:r>
          </a:p>
          <a:p>
            <a:r>
              <a:rPr kumimoji="1" lang="en-US" altLang="zh-CN" dirty="0" smtClean="0">
                <a:latin typeface="+mn-lt"/>
              </a:rPr>
              <a:t>Evaluation</a:t>
            </a:r>
          </a:p>
          <a:p>
            <a:r>
              <a:rPr kumimoji="1" lang="en-US" altLang="zh-CN" dirty="0" smtClean="0">
                <a:latin typeface="+mn-lt"/>
              </a:rPr>
              <a:t>TUCAO</a:t>
            </a: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91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Bash Basic: Define Function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258816" cy="3771636"/>
          </a:xfrm>
          <a:ln>
            <a:solidFill>
              <a:srgbClr val="1F497D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800" dirty="0"/>
              <a:t>$ foo(){ echo "hello </a:t>
            </a:r>
            <a:r>
              <a:rPr kumimoji="1" lang="en-US" altLang="zh-CN" sz="2800" dirty="0" smtClean="0"/>
              <a:t>world"</a:t>
            </a:r>
            <a:r>
              <a:rPr kumimoji="1" lang="en-US" altLang="zh-CN" sz="2800" dirty="0"/>
              <a:t>; }</a:t>
            </a:r>
          </a:p>
          <a:p>
            <a:pPr marL="0" indent="0">
              <a:buNone/>
            </a:pPr>
            <a:r>
              <a:rPr kumimoji="1" lang="en-US" altLang="zh-CN" sz="2800" dirty="0"/>
              <a:t>$ foo</a:t>
            </a:r>
          </a:p>
          <a:p>
            <a:pPr marL="0" indent="0">
              <a:buNone/>
            </a:pPr>
            <a:r>
              <a:rPr kumimoji="1" lang="en-US" altLang="zh-CN" sz="2800" dirty="0" smtClean="0">
                <a:solidFill>
                  <a:srgbClr val="632523"/>
                </a:solidFill>
              </a:rPr>
              <a:t>hello world</a:t>
            </a:r>
          </a:p>
          <a:p>
            <a:pPr marL="0" indent="0">
              <a:buNone/>
            </a:pPr>
            <a:r>
              <a:rPr kumimoji="1" lang="en-US" altLang="zh-CN" sz="2800" dirty="0"/>
              <a:t>$ bash</a:t>
            </a:r>
          </a:p>
          <a:p>
            <a:pPr marL="0" indent="0">
              <a:buNone/>
            </a:pPr>
            <a:r>
              <a:rPr kumimoji="1" lang="en-US" altLang="zh-CN" sz="2800" dirty="0"/>
              <a:t>$ foo</a:t>
            </a:r>
          </a:p>
          <a:p>
            <a:pPr marL="0" indent="0">
              <a:buNone/>
            </a:pPr>
            <a:r>
              <a:rPr kumimoji="1" lang="en-US" altLang="zh-CN" sz="2800" dirty="0">
                <a:solidFill>
                  <a:srgbClr val="632523"/>
                </a:solidFill>
              </a:rPr>
              <a:t>bash: foo: command not found</a:t>
            </a:r>
            <a:endParaRPr kumimoji="1" lang="zh-CN" altLang="en-US" sz="2800" dirty="0">
              <a:solidFill>
                <a:srgbClr val="632523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788024" y="1333120"/>
            <a:ext cx="4176464" cy="3771636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800" dirty="0"/>
              <a:t>$ foo(){ echo "hello </a:t>
            </a:r>
            <a:r>
              <a:rPr kumimoji="1" lang="en-US" altLang="zh-CN" sz="2800" dirty="0" smtClean="0"/>
              <a:t>world"</a:t>
            </a:r>
            <a:r>
              <a:rPr kumimoji="1" lang="en-US" altLang="zh-CN" sz="2800" dirty="0"/>
              <a:t>; }</a:t>
            </a:r>
          </a:p>
          <a:p>
            <a:pPr marL="0" indent="0">
              <a:buNone/>
            </a:pPr>
            <a:r>
              <a:rPr kumimoji="1" lang="en-US" altLang="zh-CN" sz="2800" dirty="0"/>
              <a:t>$ foo</a:t>
            </a:r>
          </a:p>
          <a:p>
            <a:pPr marL="0" indent="0">
              <a:buNone/>
            </a:pPr>
            <a:r>
              <a:rPr kumimoji="1" lang="en-US" altLang="zh-CN" sz="2800" dirty="0">
                <a:solidFill>
                  <a:srgbClr val="632523"/>
                </a:solidFill>
              </a:rPr>
              <a:t>hello </a:t>
            </a:r>
            <a:r>
              <a:rPr kumimoji="1" lang="en-US" altLang="zh-CN" sz="2800" dirty="0" smtClean="0">
                <a:solidFill>
                  <a:srgbClr val="632523"/>
                </a:solidFill>
              </a:rPr>
              <a:t>world</a:t>
            </a:r>
            <a:endParaRPr kumimoji="1" lang="en-US" altLang="zh-CN" sz="2800" dirty="0">
              <a:solidFill>
                <a:srgbClr val="632523"/>
              </a:solidFill>
            </a:endParaRPr>
          </a:p>
          <a:p>
            <a:pPr marL="0" indent="0">
              <a:buNone/>
            </a:pPr>
            <a:r>
              <a:rPr kumimoji="1" lang="en-US" altLang="zh-CN" sz="2800" dirty="0"/>
              <a:t>$ export -f </a:t>
            </a:r>
            <a:r>
              <a:rPr kumimoji="1" lang="en-US" altLang="zh-CN" sz="2800" dirty="0" smtClean="0"/>
              <a:t>foo          </a:t>
            </a:r>
            <a:r>
              <a:rPr kumimoji="1" lang="en-US" altLang="zh-CN" sz="2800" i="1" dirty="0" smtClean="0"/>
              <a:t>use export</a:t>
            </a:r>
            <a:endParaRPr kumimoji="1" lang="en-US" altLang="zh-CN" sz="2800" i="1" dirty="0"/>
          </a:p>
          <a:p>
            <a:pPr marL="0" indent="0">
              <a:buNone/>
            </a:pPr>
            <a:r>
              <a:rPr kumimoji="1" lang="en-US" altLang="zh-CN" sz="2800" dirty="0"/>
              <a:t>$ bash</a:t>
            </a:r>
          </a:p>
          <a:p>
            <a:pPr marL="0" indent="0">
              <a:buNone/>
            </a:pPr>
            <a:r>
              <a:rPr kumimoji="1" lang="en-US" altLang="zh-CN" sz="2800" dirty="0"/>
              <a:t>$ foo</a:t>
            </a:r>
          </a:p>
          <a:p>
            <a:pPr marL="0" indent="0">
              <a:buNone/>
            </a:pPr>
            <a:r>
              <a:rPr kumimoji="1" lang="en-US" altLang="zh-CN" sz="2800" dirty="0">
                <a:solidFill>
                  <a:srgbClr val="632523"/>
                </a:solidFill>
              </a:rPr>
              <a:t>hello </a:t>
            </a:r>
            <a:r>
              <a:rPr kumimoji="1" lang="en-US" altLang="zh-CN" sz="2800" dirty="0" smtClean="0">
                <a:solidFill>
                  <a:srgbClr val="632523"/>
                </a:solidFill>
              </a:rPr>
              <a:t>world</a:t>
            </a:r>
            <a:endParaRPr kumimoji="1" lang="zh-CN" altLang="en-US" sz="2800" dirty="0">
              <a:solidFill>
                <a:srgbClr val="632523"/>
              </a:solidFill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6876256" y="3182168"/>
            <a:ext cx="36004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22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Bash Basic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variables</a:t>
            </a:r>
          </a:p>
          <a:p>
            <a:pPr lvl="1"/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export</a:t>
            </a:r>
          </a:p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</a:t>
            </a:r>
          </a:p>
          <a:p>
            <a:pPr lvl="1"/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tells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“()”</a:t>
            </a:r>
          </a:p>
        </p:txBody>
      </p:sp>
    </p:spTree>
    <p:extLst>
      <p:ext uri="{BB962C8B-B14F-4D97-AF65-F5344CB8AC3E}">
        <p14:creationId xmlns:p14="http://schemas.microsoft.com/office/powerpoint/2010/main" val="16625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Vulnerability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export X='() { echo "inside X"; }; echo "outside </a:t>
            </a:r>
            <a:r>
              <a:rPr kumimoji="1" lang="en-US" altLang="zh-CN" dirty="0" smtClean="0"/>
              <a:t>X”;’</a:t>
            </a:r>
          </a:p>
          <a:p>
            <a:pPr lvl="1"/>
            <a:r>
              <a:rPr kumimoji="1" lang="en-US" altLang="zh-CN" dirty="0" smtClean="0"/>
              <a:t>Define X</a:t>
            </a:r>
          </a:p>
          <a:p>
            <a:pPr lvl="1"/>
            <a:r>
              <a:rPr kumimoji="1" lang="en-US" altLang="zh-CN" dirty="0" smtClean="0"/>
              <a:t>X is a function, which starts by ‘()’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27584" y="3361556"/>
            <a:ext cx="7416824" cy="1311533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/>
              <a:t>$ export X='() { echo "inside X"; }; echo "outside X";'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/>
              <a:t>$ bash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>
                <a:solidFill>
                  <a:srgbClr val="632523"/>
                </a:solidFill>
              </a:rPr>
              <a:t>outside X</a:t>
            </a:r>
            <a:endParaRPr kumimoji="1" lang="zh-CN" altLang="en-US" dirty="0">
              <a:solidFill>
                <a:srgbClr val="6325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Vulnerability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1884039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 smtClean="0"/>
              <a:t>A function is defined in a </a:t>
            </a:r>
            <a:r>
              <a:rPr kumimoji="1" lang="en-US" altLang="zh-CN" sz="2800" dirty="0" err="1" smtClean="0"/>
              <a:t>var</a:t>
            </a:r>
            <a:r>
              <a:rPr kumimoji="1" lang="en-US" altLang="zh-CN" sz="2800" dirty="0" smtClean="0"/>
              <a:t>, which is exported</a:t>
            </a:r>
          </a:p>
          <a:p>
            <a:r>
              <a:rPr kumimoji="1" lang="en-US" altLang="zh-CN" sz="2800" dirty="0" smtClean="0"/>
              <a:t>A child bash copies all of its parent’s </a:t>
            </a:r>
            <a:r>
              <a:rPr kumimoji="1" lang="en-US" altLang="zh-CN" sz="2800" dirty="0" err="1" smtClean="0"/>
              <a:t>env</a:t>
            </a:r>
            <a:r>
              <a:rPr kumimoji="1" lang="en-US" altLang="zh-CN" sz="2800" dirty="0" smtClean="0"/>
              <a:t> </a:t>
            </a:r>
            <a:r>
              <a:rPr kumimoji="1" lang="en-US" altLang="zh-CN" sz="2800" dirty="0" err="1" smtClean="0"/>
              <a:t>vars</a:t>
            </a:r>
            <a:endParaRPr kumimoji="1" lang="en-US" altLang="zh-CN" sz="2800" dirty="0" smtClean="0"/>
          </a:p>
          <a:p>
            <a:r>
              <a:rPr kumimoji="1" lang="en-US" altLang="zh-CN" sz="2800" dirty="0" smtClean="0">
                <a:solidFill>
                  <a:srgbClr val="632523"/>
                </a:solidFill>
              </a:rPr>
              <a:t>The child will execute some code</a:t>
            </a:r>
            <a:r>
              <a:rPr kumimoji="1" lang="zh-CN" altLang="en-US" sz="2800" dirty="0" smtClean="0">
                <a:solidFill>
                  <a:srgbClr val="632523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632523"/>
                </a:solidFill>
              </a:rPr>
              <a:t>in</a:t>
            </a:r>
            <a:r>
              <a:rPr kumimoji="1" lang="zh-CN" altLang="en-US" sz="2800" dirty="0" smtClean="0">
                <a:solidFill>
                  <a:srgbClr val="632523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632523"/>
                </a:solidFill>
              </a:rPr>
              <a:t>a</a:t>
            </a:r>
            <a:r>
              <a:rPr kumimoji="1" lang="zh-CN" altLang="en-US" sz="2800" dirty="0" smtClean="0">
                <a:solidFill>
                  <a:srgbClr val="632523"/>
                </a:solidFill>
              </a:rPr>
              <a:t> </a:t>
            </a:r>
            <a:r>
              <a:rPr kumimoji="1" lang="en-US" altLang="zh-CN" sz="2800" dirty="0" err="1" smtClean="0">
                <a:solidFill>
                  <a:srgbClr val="632523"/>
                </a:solidFill>
              </a:rPr>
              <a:t>var</a:t>
            </a:r>
            <a:r>
              <a:rPr kumimoji="1" lang="en-US" altLang="zh-CN" sz="2800" dirty="0" smtClean="0">
                <a:solidFill>
                  <a:srgbClr val="632523"/>
                </a:solidFill>
              </a:rPr>
              <a:t> during the copy!</a:t>
            </a:r>
            <a:endParaRPr kumimoji="1" lang="zh-CN" altLang="en-US" sz="2800" dirty="0">
              <a:solidFill>
                <a:srgbClr val="632523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27584" y="3001516"/>
            <a:ext cx="7416824" cy="2448272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/>
              <a:t>$ export X='() { echo "inside X"; }; echo "outside X";'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/>
              <a:t>$ bash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>
                <a:solidFill>
                  <a:srgbClr val="632523"/>
                </a:solidFill>
              </a:rPr>
              <a:t>outside X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/>
              <a:t>$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env</a:t>
            </a:r>
            <a:endParaRPr kumimoji="1" lang="en-US" altLang="zh-CN" dirty="0" smtClean="0"/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 smtClean="0"/>
              <a:t>…</a:t>
            </a:r>
          </a:p>
          <a:p>
            <a:pPr marL="0" indent="0">
              <a:buNone/>
            </a:pPr>
            <a:r>
              <a:rPr kumimoji="1" lang="es-ES_tradnl" altLang="zh-CN" dirty="0"/>
              <a:t>X=() {  echo </a:t>
            </a:r>
            <a:r>
              <a:rPr kumimoji="1" lang="es-ES_tradnl" altLang="zh-CN" dirty="0" smtClean="0"/>
              <a:t>“</a:t>
            </a:r>
            <a:r>
              <a:rPr kumimoji="1" lang="es-ES_tradnl" altLang="zh-CN" dirty="0" err="1" smtClean="0"/>
              <a:t>inside</a:t>
            </a:r>
            <a:r>
              <a:rPr kumimoji="1" lang="es-ES_tradnl" altLang="zh-CN" dirty="0" smtClean="0"/>
              <a:t> X”</a:t>
            </a:r>
            <a:r>
              <a:rPr kumimoji="1" lang="zh-CN" altLang="en-US" dirty="0" smtClean="0"/>
              <a:t> </a:t>
            </a:r>
            <a:r>
              <a:rPr kumimoji="1" lang="es-ES_tradnl" altLang="zh-CN" dirty="0" smtClean="0"/>
              <a:t>}</a:t>
            </a:r>
          </a:p>
          <a:p>
            <a:pPr marL="0" indent="0">
              <a:buNone/>
            </a:pPr>
            <a:r>
              <a:rPr kumimoji="1" lang="es-ES_tradnl" altLang="zh-CN" dirty="0" smtClean="0"/>
              <a:t>…</a:t>
            </a:r>
            <a:endParaRPr kumimoji="1" lang="en-US" altLang="zh-CN" dirty="0" smtClean="0"/>
          </a:p>
          <a:p>
            <a:pPr marL="0" indent="0">
              <a:buFont typeface="Arial" pitchFamily="34" charset="0"/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4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Vulnerability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4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</a:rPr>
              <a:t>env</a:t>
            </a:r>
            <a:r>
              <a:rPr kumimoji="1" lang="en-US" altLang="zh-CN" dirty="0">
                <a:solidFill>
                  <a:srgbClr val="C00000"/>
                </a:solidFill>
              </a:rPr>
              <a:t> VAR='() { :;}; echo Bash is vulnerable!' bash -c "echo Bash </a:t>
            </a:r>
            <a:r>
              <a:rPr kumimoji="1" lang="en-US" altLang="zh-CN" dirty="0" smtClean="0">
                <a:solidFill>
                  <a:srgbClr val="C00000"/>
                </a:solidFill>
              </a:rPr>
              <a:t>Test”</a:t>
            </a:r>
          </a:p>
          <a:p>
            <a:pPr lvl="1"/>
            <a:r>
              <a:rPr kumimoji="1" lang="en-US" altLang="zh-CN" dirty="0"/>
              <a:t>‘:’ means ‘/bin/true’, which returns true and return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 smtClean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please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explain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yourselves</a:t>
            </a:r>
          </a:p>
          <a:p>
            <a:pPr lvl="1"/>
            <a:r>
              <a:rPr kumimoji="1" lang="en-US" altLang="zh-CN" dirty="0" smtClean="0"/>
              <a:t>What would be executed during bash forking?</a:t>
            </a:r>
          </a:p>
          <a:p>
            <a:pPr lvl="1"/>
            <a:r>
              <a:rPr kumimoji="1" lang="en-US" altLang="zh-CN" dirty="0" smtClean="0"/>
              <a:t>What can an attacker do if she can define such VAR?</a:t>
            </a:r>
          </a:p>
        </p:txBody>
      </p:sp>
    </p:spTree>
    <p:extLst>
      <p:ext uri="{BB962C8B-B14F-4D97-AF65-F5344CB8AC3E}">
        <p14:creationId xmlns:p14="http://schemas.microsoft.com/office/powerpoint/2010/main" val="146786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Big Deal?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On apache server,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</a:t>
            </a:r>
          </a:p>
          <a:p>
            <a:pPr lvl="1"/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variables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lot</a:t>
            </a:r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DHCP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may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malicious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malicious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DHCP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s-ES_tradnl" altLang="zh-CN" dirty="0" err="1"/>
              <a:t>env</a:t>
            </a:r>
            <a:r>
              <a:rPr kumimoji="1" lang="es-ES_tradnl" altLang="zh-CN" dirty="0"/>
              <a:t> X='() { (a)=&gt;\' </a:t>
            </a:r>
            <a:r>
              <a:rPr kumimoji="1" lang="es-ES_tradnl" altLang="zh-CN" dirty="0" err="1"/>
              <a:t>sh</a:t>
            </a:r>
            <a:r>
              <a:rPr kumimoji="1" lang="es-ES_tradnl" altLang="zh-CN" dirty="0"/>
              <a:t> -c "echo date"; </a:t>
            </a:r>
            <a:r>
              <a:rPr kumimoji="1" lang="es-ES_tradnl" altLang="zh-CN" dirty="0" err="1"/>
              <a:t>cat</a:t>
            </a:r>
            <a:r>
              <a:rPr kumimoji="1" lang="es-ES_tradnl" altLang="zh-CN" dirty="0"/>
              <a:t> </a:t>
            </a:r>
            <a:r>
              <a:rPr kumimoji="1" lang="es-ES_tradnl" altLang="zh-CN" dirty="0" smtClean="0"/>
              <a:t>echo</a:t>
            </a:r>
          </a:p>
          <a:p>
            <a:pPr lvl="1"/>
            <a:r>
              <a:rPr kumimoji="1" lang="es-ES_tradnl" altLang="zh-CN" dirty="0" smtClean="0"/>
              <a:t>‘(</a:t>
            </a:r>
            <a:r>
              <a:rPr kumimoji="1" lang="es-ES_tradnl" altLang="zh-CN" dirty="0"/>
              <a:t>a)</a:t>
            </a:r>
            <a:r>
              <a:rPr kumimoji="1" lang="es-ES_tradnl" altLang="zh-CN" dirty="0" smtClean="0"/>
              <a:t>=</a:t>
            </a:r>
            <a:r>
              <a:rPr kumimoji="1" lang="en-US" altLang="zh-CN" dirty="0" smtClean="0"/>
              <a:t>‘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trigger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</a:p>
          <a:p>
            <a:pPr lvl="1"/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‘&gt;</a:t>
            </a:r>
            <a:r>
              <a:rPr kumimoji="1" lang="en-US" altLang="zh-CN" dirty="0" smtClean="0"/>
              <a:t>\’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left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buffer</a:t>
            </a:r>
          </a:p>
          <a:p>
            <a:pPr lvl="1"/>
            <a:r>
              <a:rPr kumimoji="1" lang="en-US" altLang="zh-CN" dirty="0" smtClean="0"/>
              <a:t>Bash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‘echo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buffer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execute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zh-CN" dirty="0" smtClean="0"/>
              <a:t>&gt;</a:t>
            </a:r>
            <a:r>
              <a:rPr kumimoji="1" lang="en-US" altLang="zh-CN" dirty="0" smtClean="0"/>
              <a:t>\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echo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date</a:t>
            </a:r>
            <a:r>
              <a:rPr kumimoji="1" lang="zh-CN" altLang="en-US" dirty="0" smtClean="0"/>
              <a:t>             </a:t>
            </a:r>
            <a:r>
              <a:rPr kumimoji="1" lang="en-US" altLang="zh-CN" dirty="0" smtClean="0"/>
              <a:t>&gt;echo date               date &gt;echo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2627784" y="4801716"/>
            <a:ext cx="28803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5220072" y="4801716"/>
            <a:ext cx="28803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</a:t>
            </a:r>
            <a:r>
              <a:rPr kumimoji="1" lang="en-US" altLang="zh-CN" dirty="0" err="1" smtClean="0"/>
              <a:t>ShellShock</a:t>
            </a:r>
            <a:r>
              <a:rPr kumimoji="1" lang="en-US" altLang="zh-CN" dirty="0" smtClean="0"/>
              <a:t> Ever Exist?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principles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r>
              <a:rPr kumimoji="1" lang="zh-CN" altLang="en-US" dirty="0" smtClean="0"/>
              <a:t> </a:t>
            </a:r>
            <a:r>
              <a:rPr kumimoji="1" lang="en-US" altLang="zh-CN" baseline="30000" dirty="0" smtClean="0"/>
              <a:t>[1]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smtClean="0"/>
              <a:t>Write </a:t>
            </a:r>
            <a:r>
              <a:rPr kumimoji="1" lang="en-US" altLang="zh-CN" dirty="0"/>
              <a:t>programs that do one thing and do it </a:t>
            </a:r>
            <a:r>
              <a:rPr kumimoji="1" lang="en-US" altLang="zh-CN" dirty="0" smtClean="0"/>
              <a:t>well</a:t>
            </a:r>
          </a:p>
          <a:p>
            <a:pPr lvl="1"/>
            <a:r>
              <a:rPr kumimoji="1" lang="en-US" altLang="zh-CN" dirty="0" smtClean="0"/>
              <a:t>Write </a:t>
            </a:r>
            <a:r>
              <a:rPr kumimoji="1" lang="en-US" altLang="zh-CN" dirty="0"/>
              <a:t>programs to work </a:t>
            </a:r>
            <a:r>
              <a:rPr kumimoji="1" lang="en-US" altLang="zh-CN" dirty="0" smtClean="0"/>
              <a:t>together</a:t>
            </a:r>
          </a:p>
          <a:p>
            <a:pPr lvl="1"/>
            <a:r>
              <a:rPr kumimoji="1" lang="en-US" altLang="zh-CN" dirty="0" smtClean="0"/>
              <a:t>Write </a:t>
            </a:r>
            <a:r>
              <a:rPr kumimoji="1" lang="en-US" altLang="zh-CN" dirty="0"/>
              <a:t>programs to handle </a:t>
            </a:r>
            <a:r>
              <a:rPr kumimoji="1" lang="en-US" altLang="zh-CN" i="1" dirty="0">
                <a:solidFill>
                  <a:srgbClr val="800000"/>
                </a:solidFill>
              </a:rPr>
              <a:t>text streams</a:t>
            </a:r>
            <a:r>
              <a:rPr kumimoji="1" lang="en-US" altLang="zh-CN" dirty="0"/>
              <a:t>, because that is a universal </a:t>
            </a:r>
            <a:r>
              <a:rPr kumimoji="1" lang="en-US" altLang="zh-CN" dirty="0" smtClean="0"/>
              <a:t>interface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544" y="5089748"/>
            <a:ext cx="4765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Myriad Pro Light SemiCond" pitchFamily="34" charset="0"/>
              </a:rPr>
              <a:t>[1]</a:t>
            </a:r>
            <a:r>
              <a:rPr kumimoji="1" lang="zh-CN" altLang="en-US" sz="2000" dirty="0" smtClean="0">
                <a:latin typeface="Myriad Pro Light SemiCond" pitchFamily="34" charset="0"/>
              </a:rPr>
              <a:t> </a:t>
            </a:r>
            <a:r>
              <a:rPr kumimoji="1" lang="en-US" altLang="zh-CN" sz="2000" dirty="0" smtClean="0">
                <a:latin typeface="Myriad Pro Light SemiCond" pitchFamily="34" charset="0"/>
              </a:rPr>
              <a:t>http</a:t>
            </a:r>
            <a:r>
              <a:rPr kumimoji="1" lang="en-US" altLang="zh-CN" sz="2000" dirty="0">
                <a:latin typeface="Myriad Pro Light SemiCond" pitchFamily="34" charset="0"/>
              </a:rPr>
              <a:t>://</a:t>
            </a:r>
            <a:r>
              <a:rPr kumimoji="1" lang="en-US" altLang="zh-CN" sz="2000" dirty="0" err="1">
                <a:latin typeface="Myriad Pro Light SemiCond" pitchFamily="34" charset="0"/>
              </a:rPr>
              <a:t>en.wikipedia.org</a:t>
            </a:r>
            <a:r>
              <a:rPr kumimoji="1" lang="en-US" altLang="zh-CN" sz="2000" dirty="0">
                <a:latin typeface="Myriad Pro Light SemiCond" pitchFamily="34" charset="0"/>
              </a:rPr>
              <a:t>/wiki/</a:t>
            </a:r>
            <a:r>
              <a:rPr kumimoji="1" lang="en-US" altLang="zh-CN" sz="2000" dirty="0" err="1">
                <a:latin typeface="Myriad Pro Light SemiCond" pitchFamily="34" charset="0"/>
              </a:rPr>
              <a:t>Unix_philosophy</a:t>
            </a:r>
            <a:endParaRPr kumimoji="1" lang="zh-CN" altLang="en-US" sz="2000" dirty="0">
              <a:latin typeface="Myriad Pro Light Semi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Interesting Shell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ls</a:t>
            </a:r>
            <a:r>
              <a:rPr kumimoji="1" lang="en-US" altLang="zh-CN" dirty="0"/>
              <a:t> -l *.</a:t>
            </a:r>
            <a:r>
              <a:rPr kumimoji="1" lang="en-US" altLang="zh-CN" dirty="0" smtClean="0"/>
              <a:t>c</a:t>
            </a:r>
          </a:p>
          <a:p>
            <a:pPr marL="0" indent="0">
              <a:buNone/>
            </a:pPr>
            <a:r>
              <a:rPr kumimoji="1" lang="en-US" altLang="zh-TW" dirty="0" smtClean="0"/>
              <a:t>“</a:t>
            </a:r>
            <a:r>
              <a:rPr kumimoji="1" lang="en-US" altLang="zh-TW" dirty="0" err="1" smtClean="0"/>
              <a:t>ls</a:t>
            </a:r>
            <a:r>
              <a:rPr kumimoji="1" lang="en-US" altLang="zh-TW" dirty="0" smtClean="0"/>
              <a:t>”, “-l”,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"*.</a:t>
            </a:r>
            <a:r>
              <a:rPr kumimoji="1" lang="en-US" altLang="zh-TW" dirty="0" smtClean="0"/>
              <a:t>c”      </a:t>
            </a:r>
            <a:r>
              <a:rPr kumimoji="1" lang="en-US" altLang="zh-TW" dirty="0" smtClean="0">
                <a:solidFill>
                  <a:srgbClr val="800000"/>
                </a:solidFill>
              </a:rPr>
              <a:t># *.c =&gt;</a:t>
            </a:r>
            <a:r>
              <a:rPr kumimoji="1" lang="en-US" altLang="zh-TW" dirty="0">
                <a:solidFill>
                  <a:srgbClr val="800000"/>
                </a:solidFill>
              </a:rPr>
              <a:t>“</a:t>
            </a:r>
            <a:r>
              <a:rPr kumimoji="1" lang="en-US" altLang="zh-TW" dirty="0" err="1">
                <a:solidFill>
                  <a:srgbClr val="800000"/>
                </a:solidFill>
              </a:rPr>
              <a:t>foo.c</a:t>
            </a:r>
            <a:r>
              <a:rPr kumimoji="1" lang="en-US" altLang="zh-TW" dirty="0">
                <a:solidFill>
                  <a:srgbClr val="800000"/>
                </a:solidFill>
              </a:rPr>
              <a:t>”</a:t>
            </a:r>
            <a:r>
              <a:rPr kumimoji="1" lang="zh-TW" altLang="en-US" dirty="0">
                <a:solidFill>
                  <a:srgbClr val="800000"/>
                </a:solidFill>
              </a:rPr>
              <a:t> </a:t>
            </a:r>
            <a:r>
              <a:rPr kumimoji="1" lang="en-US" altLang="zh-TW" dirty="0">
                <a:solidFill>
                  <a:srgbClr val="800000"/>
                </a:solidFill>
              </a:rPr>
              <a:t>“</a:t>
            </a:r>
            <a:r>
              <a:rPr kumimoji="1" lang="en-US" altLang="zh-TW" dirty="0" err="1">
                <a:solidFill>
                  <a:srgbClr val="800000"/>
                </a:solidFill>
              </a:rPr>
              <a:t>bar.c</a:t>
            </a:r>
            <a:r>
              <a:rPr kumimoji="1" lang="en-US" altLang="zh-TW" dirty="0">
                <a:solidFill>
                  <a:srgbClr val="800000"/>
                </a:solidFill>
              </a:rPr>
              <a:t>”</a:t>
            </a:r>
            <a:endParaRPr kumimoji="1" lang="en-US" altLang="zh-TW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kumimoji="1" lang="en-US" altLang="zh-TW" dirty="0" smtClean="0"/>
              <a:t>“</a:t>
            </a:r>
            <a:r>
              <a:rPr kumimoji="1" lang="en-US" altLang="zh-TW" dirty="0" err="1" smtClean="0"/>
              <a:t>ls</a:t>
            </a:r>
            <a:r>
              <a:rPr kumimoji="1" lang="en-US" altLang="zh-TW" dirty="0" smtClean="0"/>
              <a:t>”, “-l”, “</a:t>
            </a:r>
            <a:r>
              <a:rPr kumimoji="1" lang="en-US" altLang="zh-TW" dirty="0" err="1" smtClean="0"/>
              <a:t>foo.c</a:t>
            </a:r>
            <a:r>
              <a:rPr kumimoji="1" lang="en-US" altLang="zh-TW" dirty="0" smtClean="0"/>
              <a:t>”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“</a:t>
            </a:r>
            <a:r>
              <a:rPr kumimoji="1" lang="en-US" altLang="zh-TW" dirty="0" err="1" smtClean="0"/>
              <a:t>bar.c</a:t>
            </a:r>
            <a:r>
              <a:rPr kumimoji="1" lang="en-US" altLang="zh-TW" dirty="0" smtClean="0"/>
              <a:t>”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What if a file with name “-l”?</a:t>
            </a:r>
          </a:p>
          <a:p>
            <a:pPr marL="0" indent="0">
              <a:buNone/>
            </a:pPr>
            <a:r>
              <a:rPr kumimoji="1" lang="en-US" altLang="zh-CN" dirty="0" smtClean="0"/>
              <a:t>&gt;-1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1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Simpler, The Better?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3019" t="30452" b="37037"/>
          <a:stretch/>
        </p:blipFill>
        <p:spPr>
          <a:xfrm>
            <a:off x="5148064" y="3154092"/>
            <a:ext cx="2142288" cy="1857963"/>
          </a:xfrm>
          <a:prstGeom prst="rect">
            <a:avLst/>
          </a:prstGeom>
          <a:effectLst>
            <a:outerShdw blurRad="127000" dist="635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1307975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No…</a:t>
            </a:r>
          </a:p>
          <a:p>
            <a:r>
              <a:rPr kumimoji="1" lang="en-US" altLang="zh-CN" dirty="0" smtClean="0"/>
              <a:t>The point is: how to find a right way to be simple?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154092"/>
            <a:ext cx="2490030" cy="1897355"/>
          </a:xfrm>
          <a:prstGeom prst="rect">
            <a:avLst/>
          </a:prstGeom>
          <a:effectLst>
            <a:outerShdw blurRad="127000" dist="635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2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Previously on CSP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KISS in kernel</a:t>
            </a:r>
          </a:p>
          <a:p>
            <a:pPr lvl="1"/>
            <a:r>
              <a:rPr lang="en-US" altLang="zh-CN" dirty="0" smtClean="0"/>
              <a:t>Case: micro-kernel VS. monolithic kernel</a:t>
            </a:r>
          </a:p>
          <a:p>
            <a:pPr lvl="1"/>
            <a:r>
              <a:rPr lang="en-US" altLang="zh-CN" dirty="0" smtClean="0"/>
              <a:t>Case: </a:t>
            </a:r>
            <a:r>
              <a:rPr lang="en-US" altLang="zh-CN" dirty="0" err="1" smtClean="0"/>
              <a:t>Exokernel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7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 Problem: Monolithic Kernel is Too Large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380" t="10139" r="380" b="10139"/>
          <a:stretch>
            <a:fillRect/>
          </a:stretch>
        </p:blipFill>
        <p:spPr bwMode="auto">
          <a:xfrm>
            <a:off x="1209072" y="1345332"/>
            <a:ext cx="6725856" cy="4052264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93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Micro-Kernel Came to the Rescue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Near-minimum amount </a:t>
            </a:r>
            <a:r>
              <a:rPr lang="en-US" altLang="zh-CN" dirty="0"/>
              <a:t>of software that can provide the mechanisms needed to implement an operating system (OS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 smtClean="0"/>
              <a:t>Low-level</a:t>
            </a:r>
            <a:r>
              <a:rPr lang="en-US" altLang="zh-CN" dirty="0"/>
              <a:t> address space management, thread management, and inter-process communication (IPC) and so on …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Mach</a:t>
            </a:r>
            <a:r>
              <a:rPr lang="en-US" altLang="zh-CN" dirty="0"/>
              <a:t>, L4 kernel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8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Microkernel Structure &amp; Instances</a:t>
            </a:r>
            <a:endParaRPr lang="zh-CN" altLang="en-US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1490" y="1467115"/>
            <a:ext cx="4620948" cy="372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4160574" y="2829456"/>
            <a:ext cx="720989" cy="32316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latin typeface="Times New Roman" pitchFamily="18" charset="0"/>
                <a:ea typeface="宋体" charset="-122"/>
              </a:rPr>
              <a:t>LPC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4160574" y="3586917"/>
            <a:ext cx="720989" cy="32316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latin typeface="Times New Roman" pitchFamily="18" charset="0"/>
                <a:ea typeface="宋体" charset="-122"/>
              </a:rPr>
              <a:t>HAL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2780771" y="1689101"/>
            <a:ext cx="961761" cy="3231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APP1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5241396" y="1689101"/>
            <a:ext cx="961761" cy="3231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APPn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2420938" y="3430060"/>
            <a:ext cx="961761" cy="3231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APP2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980657" y="4509560"/>
            <a:ext cx="961760" cy="3231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APP3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5480844" y="3430060"/>
            <a:ext cx="961760" cy="3231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1500" b="1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APP4</a:t>
            </a:r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 flipH="1">
            <a:off x="4820709" y="2048935"/>
            <a:ext cx="600604" cy="78052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3381376" y="2109789"/>
            <a:ext cx="838729" cy="101996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3381375" y="3129758"/>
            <a:ext cx="779198" cy="48021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4" name="Line 15"/>
          <p:cNvSpPr>
            <a:spLocks noChangeShapeType="1"/>
          </p:cNvSpPr>
          <p:nvPr/>
        </p:nvSpPr>
        <p:spPr bwMode="auto">
          <a:xfrm flipV="1">
            <a:off x="4280959" y="3189289"/>
            <a:ext cx="120386" cy="132027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4881562" y="3189289"/>
            <a:ext cx="599282" cy="42068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 flipV="1">
            <a:off x="3741208" y="3189288"/>
            <a:ext cx="599282" cy="900907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 flipV="1">
            <a:off x="4881563" y="2888987"/>
            <a:ext cx="658813" cy="179917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4761178" y="3189288"/>
            <a:ext cx="420688" cy="900907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 flipV="1">
            <a:off x="4460875" y="2349237"/>
            <a:ext cx="59532" cy="480218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 flipH="1" flipV="1">
            <a:off x="3440907" y="2888987"/>
            <a:ext cx="719667" cy="179917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 flipH="1" flipV="1">
            <a:off x="4581261" y="3189289"/>
            <a:ext cx="0" cy="35983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 sz="1500"/>
          </a:p>
        </p:txBody>
      </p:sp>
    </p:spTree>
    <p:extLst>
      <p:ext uri="{BB962C8B-B14F-4D97-AF65-F5344CB8AC3E}">
        <p14:creationId xmlns:p14="http://schemas.microsoft.com/office/powerpoint/2010/main" val="41137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Micro-Kernel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Moves as much from the kernel into “user” </a:t>
            </a:r>
            <a:r>
              <a:rPr lang="en-US" altLang="zh-CN" dirty="0" smtClean="0"/>
              <a:t>space</a:t>
            </a:r>
            <a:endParaRPr lang="en-US" altLang="zh-CN" dirty="0"/>
          </a:p>
          <a:p>
            <a:pPr lvl="1"/>
            <a:r>
              <a:rPr lang="en-US" altLang="zh-CN" dirty="0"/>
              <a:t>Communication </a:t>
            </a:r>
            <a:r>
              <a:rPr lang="en-US" altLang="zh-CN" dirty="0" smtClean="0"/>
              <a:t>between </a:t>
            </a:r>
            <a:r>
              <a:rPr lang="en-US" altLang="zh-CN" dirty="0"/>
              <a:t>user modules using message passing</a:t>
            </a:r>
          </a:p>
          <a:p>
            <a:r>
              <a:rPr lang="en-US" altLang="zh-CN" dirty="0" smtClean="0"/>
              <a:t>Benefits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Easier to extend a microkernel</a:t>
            </a:r>
          </a:p>
          <a:p>
            <a:pPr lvl="1"/>
            <a:r>
              <a:rPr lang="en-US" altLang="zh-CN" dirty="0"/>
              <a:t>Easier to port the operating system to new architectures</a:t>
            </a:r>
          </a:p>
          <a:p>
            <a:pPr lvl="1"/>
            <a:r>
              <a:rPr lang="en-US" altLang="zh-CN" dirty="0"/>
              <a:t>More reliable (less code is running in kernel mode)</a:t>
            </a:r>
          </a:p>
          <a:p>
            <a:pPr lvl="1"/>
            <a:r>
              <a:rPr lang="en-US" altLang="zh-CN" dirty="0"/>
              <a:t>More secure</a:t>
            </a:r>
          </a:p>
          <a:p>
            <a:r>
              <a:rPr lang="en-US" altLang="zh-CN" dirty="0" smtClean="0"/>
              <a:t>Detriments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Performance overhead of user </a:t>
            </a:r>
            <a:r>
              <a:rPr lang="en-US" altLang="zh-CN" dirty="0" smtClean="0"/>
              <a:t>to </a:t>
            </a:r>
            <a:r>
              <a:rPr lang="en-US" altLang="zh-CN" dirty="0"/>
              <a:t>kernel </a:t>
            </a:r>
            <a:r>
              <a:rPr lang="en-US" altLang="zh-CN" dirty="0" smtClean="0"/>
              <a:t>communication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11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Comparasion</a:t>
            </a:r>
            <a:endParaRPr lang="zh-CN" altLang="en-US" dirty="0"/>
          </a:p>
        </p:txBody>
      </p:sp>
      <p:pic>
        <p:nvPicPr>
          <p:cNvPr id="4" name="Picture 2" descr="http://upload.wikimedia.org/wikipedia/commons/thumb/d/d0/OS-structure2.svg/2000px-OS-structure2.svg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/>
          <a:stretch/>
        </p:blipFill>
        <p:spPr bwMode="auto">
          <a:xfrm>
            <a:off x="-36512" y="1924144"/>
            <a:ext cx="9108504" cy="27081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4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 smtClean="0"/>
              <a:t>Exokernel</a:t>
            </a:r>
            <a:r>
              <a:rPr kumimoji="1" lang="en-US" altLang="zh-CN" dirty="0" smtClean="0"/>
              <a:t> on X86: </a:t>
            </a:r>
            <a:r>
              <a:rPr kumimoji="1" lang="en-US" altLang="zh-CN" dirty="0" err="1" smtClean="0"/>
              <a:t>XoK</a:t>
            </a:r>
            <a:r>
              <a:rPr kumimoji="1" lang="en-US" altLang="zh-CN" dirty="0" smtClean="0"/>
              <a:t> &amp; </a:t>
            </a:r>
            <a:r>
              <a:rPr kumimoji="1" lang="en-US" altLang="zh-CN" dirty="0" err="1" smtClean="0"/>
              <a:t>ExOS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54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Traditional OS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Only privileged servers and the kernel can manage system resources</a:t>
            </a:r>
          </a:p>
          <a:p>
            <a:r>
              <a:rPr kumimoji="1" lang="en-US" altLang="zh-CN" sz="2800" dirty="0" smtClean="0"/>
              <a:t>Both </a:t>
            </a:r>
            <a:r>
              <a:rPr kumimoji="1" lang="en-US" altLang="zh-CN" sz="2800" dirty="0"/>
              <a:t>resource management </a:t>
            </a:r>
            <a:r>
              <a:rPr kumimoji="1" lang="en-US" altLang="zh-CN" sz="2800" dirty="0" smtClean="0"/>
              <a:t>&amp; protection </a:t>
            </a:r>
            <a:r>
              <a:rPr kumimoji="1" lang="en-US" altLang="zh-CN" sz="2800" dirty="0"/>
              <a:t>are done by kernel</a:t>
            </a:r>
          </a:p>
          <a:p>
            <a:pPr lvl="1"/>
            <a:r>
              <a:rPr kumimoji="1" lang="en-US" altLang="zh-CN" sz="2400" dirty="0" smtClean="0"/>
              <a:t>Centralized </a:t>
            </a:r>
            <a:r>
              <a:rPr kumimoji="1" lang="en-US" altLang="zh-CN" sz="2400" dirty="0"/>
              <a:t>control</a:t>
            </a:r>
          </a:p>
          <a:p>
            <a:r>
              <a:rPr kumimoji="1" lang="en-US" altLang="zh-CN" sz="2800" dirty="0" smtClean="0"/>
              <a:t>Untrusted </a:t>
            </a:r>
            <a:r>
              <a:rPr kumimoji="1" lang="en-US" altLang="zh-CN" sz="2800" dirty="0"/>
              <a:t>applications are limited to the interface</a:t>
            </a:r>
          </a:p>
          <a:p>
            <a:pPr lvl="1"/>
            <a:r>
              <a:rPr kumimoji="1" lang="en-US" altLang="zh-CN" sz="2400" dirty="0" smtClean="0"/>
              <a:t>Limited </a:t>
            </a:r>
            <a:r>
              <a:rPr kumimoji="1" lang="en-US" altLang="zh-CN" sz="2400" dirty="0"/>
              <a:t>functionality</a:t>
            </a:r>
          </a:p>
          <a:p>
            <a:pPr lvl="1"/>
            <a:r>
              <a:rPr kumimoji="1" lang="en-US" altLang="zh-CN" sz="2400" dirty="0" smtClean="0"/>
              <a:t>Hurt </a:t>
            </a:r>
            <a:r>
              <a:rPr kumimoji="1" lang="en-US" altLang="zh-CN" sz="2400" dirty="0"/>
              <a:t>application performance</a:t>
            </a:r>
          </a:p>
          <a:p>
            <a:pPr lvl="1"/>
            <a:r>
              <a:rPr kumimoji="1" lang="en-US" altLang="zh-CN" sz="2400" dirty="0" smtClean="0"/>
              <a:t>Hide </a:t>
            </a:r>
            <a:r>
              <a:rPr kumimoji="1" lang="en-US" altLang="zh-CN" sz="2400" dirty="0"/>
              <a:t>information (page fault etc.)</a:t>
            </a:r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400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Traditional OS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19256" cy="377163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An interface designed to accommodate every application must anticipate all possible </a:t>
            </a:r>
            <a:r>
              <a:rPr kumimoji="1" lang="en-US" altLang="zh-CN" sz="2400" dirty="0" smtClean="0"/>
              <a:t>needs</a:t>
            </a:r>
            <a:endParaRPr kumimoji="1" lang="en-US" altLang="zh-CN" sz="2400" dirty="0"/>
          </a:p>
          <a:p>
            <a:pPr lvl="1"/>
            <a:r>
              <a:rPr kumimoji="1" lang="en-US" altLang="zh-CN" sz="2000" dirty="0" smtClean="0"/>
              <a:t>Flawed </a:t>
            </a:r>
            <a:r>
              <a:rPr kumimoji="1" lang="en-US" altLang="zh-CN" sz="2000" dirty="0"/>
              <a:t>! </a:t>
            </a:r>
          </a:p>
          <a:p>
            <a:r>
              <a:rPr kumimoji="1" lang="en-US" altLang="zh-CN" sz="2400" dirty="0" smtClean="0"/>
              <a:t>Solution</a:t>
            </a:r>
            <a:r>
              <a:rPr kumimoji="1" lang="en-US" altLang="zh-CN" sz="2400" dirty="0"/>
              <a:t>: </a:t>
            </a:r>
          </a:p>
          <a:p>
            <a:pPr lvl="1"/>
            <a:r>
              <a:rPr kumimoji="1" lang="en-US" altLang="zh-CN" sz="2000" dirty="0" smtClean="0"/>
              <a:t>Allow </a:t>
            </a:r>
            <a:r>
              <a:rPr kumimoji="1" lang="en-US" altLang="zh-CN" sz="2000" dirty="0"/>
              <a:t>applications enough control </a:t>
            </a:r>
            <a:r>
              <a:rPr kumimoji="1" lang="en-US" altLang="zh-CN" sz="2000" dirty="0" smtClean="0"/>
              <a:t>over resources </a:t>
            </a:r>
            <a:r>
              <a:rPr kumimoji="1" lang="en-US" altLang="zh-CN" sz="2000" dirty="0"/>
              <a:t>by separating protection from </a:t>
            </a:r>
            <a:r>
              <a:rPr kumimoji="1" lang="en-US" altLang="zh-CN" sz="2000" dirty="0" smtClean="0"/>
              <a:t>management</a:t>
            </a:r>
            <a:endParaRPr kumimoji="1" lang="en-US" altLang="zh-CN" sz="2000" dirty="0"/>
          </a:p>
          <a:p>
            <a:pPr lvl="1"/>
            <a:r>
              <a:rPr kumimoji="1" lang="en-US" altLang="zh-CN" sz="2000" dirty="0" smtClean="0"/>
              <a:t>“</a:t>
            </a:r>
            <a:r>
              <a:rPr kumimoji="1" lang="en-US" altLang="zh-CN" sz="2000" dirty="0"/>
              <a:t>Exokernel” does </a:t>
            </a:r>
            <a:r>
              <a:rPr kumimoji="1" lang="en-US" altLang="zh-CN" sz="2000" dirty="0" smtClean="0"/>
              <a:t>this</a:t>
            </a:r>
            <a:endParaRPr kumimoji="1" lang="en-US" altLang="zh-CN" sz="2000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211960" y="3865612"/>
            <a:ext cx="3960440" cy="1512168"/>
            <a:chOff x="1279123" y="3886200"/>
            <a:chExt cx="4340209" cy="161994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936294" y="3886200"/>
              <a:ext cx="2683038" cy="1619940"/>
              <a:chOff x="2585006" y="1989138"/>
              <a:chExt cx="3657166" cy="2799508"/>
            </a:xfrm>
          </p:grpSpPr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2585006" y="1989138"/>
                <a:ext cx="1685925" cy="119656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  <a:headEnd type="none" w="sm" len="sm"/>
                <a:tailEnd type="none" w="sm" len="sm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defPPr>
                  <a:defRPr lang="zh-CN"/>
                </a:defPPr>
                <a:lvl1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>
                    <a:solidFill>
                      <a:schemeClr val="bg1"/>
                    </a:solidFill>
                    <a:latin typeface="Arial Narrow" pitchFamily="32" charset="0"/>
                  </a:defRPr>
                </a:lvl1pPr>
              </a:lstStyle>
              <a:p>
                <a:r>
                  <a:rPr lang="en-US" altLang="ko-KR" dirty="0">
                    <a:latin typeface="Myriad Pro Cond" panose="020B0506030403020204" pitchFamily="34" charset="0"/>
                  </a:rPr>
                  <a:t>User process</a:t>
                </a:r>
              </a:p>
              <a:p>
                <a:endParaRPr lang="en-US" altLang="ko-KR" dirty="0">
                  <a:latin typeface="Myriad Pro Cond" panose="020B0506030403020204" pitchFamily="34" charset="0"/>
                </a:endParaRPr>
              </a:p>
            </p:txBody>
          </p:sp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585006" y="4227790"/>
                <a:ext cx="3657165" cy="5608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  <a:headEnd type="none" w="sm" len="sm"/>
                <a:tailEnd type="none" w="sm" len="sm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solidFill>
                      <a:srgbClr val="FFFFFF"/>
                    </a:solidFill>
                    <a:latin typeface="Myriad Pro Cond" panose="020B0506030403020204" pitchFamily="34" charset="0"/>
                  </a:rPr>
                  <a:t>Kernel</a:t>
                </a:r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4556247" y="1989138"/>
                <a:ext cx="1685925" cy="119656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  <a:headEnd type="none" w="sm" len="sm"/>
                <a:tailEnd type="none" w="sm" len="sm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Myriad Pro Cond" panose="020B0506030403020204" pitchFamily="34" charset="0"/>
                  </a:rPr>
                  <a:t>User process</a:t>
                </a:r>
              </a:p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dirty="0">
                  <a:solidFill>
                    <a:schemeClr val="bg1"/>
                  </a:solidFill>
                  <a:latin typeface="Myriad Pro Cond" panose="020B0506030403020204" pitchFamily="34" charset="0"/>
                </a:endParaRPr>
              </a:p>
            </p:txBody>
          </p:sp>
          <p:sp>
            <p:nvSpPr>
              <p:cNvPr id="11" name="AutoShape 15"/>
              <p:cNvSpPr>
                <a:spLocks noChangeArrowheads="1"/>
              </p:cNvSpPr>
              <p:nvPr/>
            </p:nvSpPr>
            <p:spPr bwMode="auto">
              <a:xfrm>
                <a:off x="5166535" y="3286125"/>
                <a:ext cx="485775" cy="941665"/>
              </a:xfrm>
              <a:prstGeom prst="upDownArrow">
                <a:avLst>
                  <a:gd name="adj1" fmla="val 50000"/>
                  <a:gd name="adj2" fmla="val 2372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>
                  <a:latin typeface="Myriad Pro Cond" panose="020B0506030403020204" pitchFamily="34" charset="0"/>
                  <a:ea typeface="휴먼매직체" charset="0"/>
                  <a:cs typeface="휴먼매직체" charset="0"/>
                </a:endParaRPr>
              </a:p>
            </p:txBody>
          </p:sp>
          <p:sp>
            <p:nvSpPr>
              <p:cNvPr id="14" name="AutoShape 14"/>
              <p:cNvSpPr>
                <a:spLocks noChangeArrowheads="1"/>
              </p:cNvSpPr>
              <p:nvPr/>
            </p:nvSpPr>
            <p:spPr bwMode="auto">
              <a:xfrm>
                <a:off x="3230388" y="3313741"/>
                <a:ext cx="485775" cy="941665"/>
              </a:xfrm>
              <a:prstGeom prst="upDownArrow">
                <a:avLst>
                  <a:gd name="adj1" fmla="val 50000"/>
                  <a:gd name="adj2" fmla="val 2372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ko-KR" altLang="en-US">
                  <a:latin typeface="Myriad Pro Cond" panose="020B0506030403020204" pitchFamily="34" charset="0"/>
                  <a:ea typeface="휴먼매직체" charset="0"/>
                  <a:cs typeface="휴먼매직체" charset="0"/>
                </a:endParaRPr>
              </a:p>
            </p:txBody>
          </p:sp>
        </p:grp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279123" y="4811881"/>
              <a:ext cx="1499345" cy="395654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solidFill>
                    <a:srgbClr val="170D01"/>
                  </a:solidFill>
                  <a:latin typeface="Myriad Pro Cond" panose="020B0506030403020204" pitchFamily="34" charset="0"/>
                  <a:cs typeface="Arial Narrow"/>
                </a:rPr>
                <a:t>System calls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7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Exokernel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Separates resource management from protection</a:t>
            </a:r>
          </a:p>
          <a:p>
            <a:pPr lvl="1"/>
            <a:r>
              <a:rPr kumimoji="1" lang="en-US" altLang="zh-CN" sz="2000" dirty="0" smtClean="0"/>
              <a:t>Normal </a:t>
            </a:r>
            <a:r>
              <a:rPr kumimoji="1" lang="en-US" altLang="zh-CN" sz="2000" dirty="0"/>
              <a:t>kernel does both</a:t>
            </a:r>
          </a:p>
          <a:p>
            <a:r>
              <a:rPr kumimoji="1" lang="en-US" altLang="zh-CN" sz="2400" dirty="0"/>
              <a:t>Kernel: only protect the resources</a:t>
            </a:r>
          </a:p>
          <a:p>
            <a:r>
              <a:rPr kumimoji="1" lang="en-US" altLang="zh-CN" sz="2400" dirty="0"/>
              <a:t>Application: manage the resources</a:t>
            </a:r>
          </a:p>
          <a:p>
            <a:pPr lvl="1"/>
            <a:r>
              <a:rPr kumimoji="1" lang="en-US" altLang="zh-CN" sz="2000" dirty="0" smtClean="0"/>
              <a:t>Virtual </a:t>
            </a:r>
            <a:r>
              <a:rPr kumimoji="1" lang="en-US" altLang="zh-CN" sz="2000" dirty="0"/>
              <a:t>memory, file system etc. are in application libraries</a:t>
            </a:r>
          </a:p>
          <a:p>
            <a:pPr lvl="1"/>
            <a:r>
              <a:rPr kumimoji="1" lang="en-US" altLang="zh-CN" sz="2000" dirty="0" smtClean="0"/>
              <a:t>Gives </a:t>
            </a:r>
            <a:r>
              <a:rPr kumimoji="1" lang="en-US" altLang="zh-CN" sz="2000" dirty="0"/>
              <a:t>untrusted software as much control </a:t>
            </a:r>
            <a:r>
              <a:rPr kumimoji="1" lang="en-US" altLang="zh-CN" sz="2000" dirty="0" smtClean="0"/>
              <a:t>over </a:t>
            </a:r>
            <a:r>
              <a:rPr kumimoji="1" lang="en-US" altLang="zh-CN" sz="2000" dirty="0"/>
              <a:t>hardware and software resources as possible</a:t>
            </a:r>
          </a:p>
          <a:p>
            <a:pPr lvl="1"/>
            <a:r>
              <a:rPr kumimoji="1" lang="en-US" altLang="zh-CN" sz="2000" dirty="0" smtClean="0"/>
              <a:t>Specialized </a:t>
            </a:r>
            <a:r>
              <a:rPr kumimoji="1" lang="en-US" altLang="zh-CN" sz="2000" dirty="0"/>
              <a:t>applications can gain high performance without sacrificing the unmodified UNIX </a:t>
            </a:r>
            <a:r>
              <a:rPr kumimoji="1" lang="en-US" altLang="zh-CN" sz="2000" dirty="0" smtClean="0"/>
              <a:t>program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724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84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Exokernel: 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Application manages its disk-block cache and kernel allows cached pages to be shared securely between </a:t>
            </a:r>
            <a:r>
              <a:rPr kumimoji="1" lang="en-US" altLang="zh-CN" sz="2800" dirty="0" smtClean="0"/>
              <a:t>applications</a:t>
            </a:r>
            <a:endParaRPr kumimoji="1" lang="en-US" altLang="zh-CN" sz="2800" dirty="0"/>
          </a:p>
        </p:txBody>
      </p:sp>
      <p:pic>
        <p:nvPicPr>
          <p:cNvPr id="5" name="Picture 4" descr="ExoVm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64" b="40173"/>
          <a:stretch>
            <a:fillRect/>
          </a:stretch>
        </p:blipFill>
        <p:spPr bwMode="auto">
          <a:xfrm>
            <a:off x="2915816" y="2425452"/>
            <a:ext cx="2529555" cy="31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Brace 5"/>
          <p:cNvSpPr/>
          <p:nvPr/>
        </p:nvSpPr>
        <p:spPr>
          <a:xfrm>
            <a:off x="5661395" y="2353444"/>
            <a:ext cx="228600" cy="1676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>
              <a:latin typeface="Arial Narrow"/>
              <a:ea typeface="宋体" charset="0"/>
              <a:cs typeface="Arial Narrow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661395" y="4369668"/>
            <a:ext cx="228600" cy="533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>
              <a:latin typeface="Arial Narrow"/>
              <a:ea typeface="宋体" charset="0"/>
              <a:cs typeface="Arial Narro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07470" y="3001516"/>
            <a:ext cx="926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r>
              <a:rPr lang="en-US" altLang="zh-CN" dirty="0">
                <a:latin typeface="Myriad Pro Cond" panose="020B0506030403020204" pitchFamily="34" charset="0"/>
                <a:cs typeface="Arial Narrow"/>
              </a:rPr>
              <a:t>User space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18731" y="4441676"/>
            <a:ext cx="1067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r>
              <a:rPr lang="en-US" altLang="zh-CN" dirty="0">
                <a:latin typeface="Myriad Pro Cond" panose="020B0506030403020204" pitchFamily="34" charset="0"/>
                <a:cs typeface="Arial Narrow"/>
              </a:rPr>
              <a:t>Kernel space</a:t>
            </a:r>
          </a:p>
        </p:txBody>
      </p:sp>
    </p:spTree>
    <p:extLst>
      <p:ext uri="{BB962C8B-B14F-4D97-AF65-F5344CB8AC3E}">
        <p14:creationId xmlns:p14="http://schemas.microsoft.com/office/powerpoint/2010/main" val="13623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Extensible OS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Extensibility lets new functionalities to be included in the </a:t>
            </a:r>
            <a:r>
              <a:rPr kumimoji="1" lang="en-US" altLang="zh-CN" sz="2400" dirty="0" smtClean="0"/>
              <a:t>OS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Let </a:t>
            </a:r>
            <a:r>
              <a:rPr kumimoji="1" lang="en-US" altLang="zh-CN" sz="2400" dirty="0"/>
              <a:t>applications safely modify system behavior for </a:t>
            </a:r>
            <a:r>
              <a:rPr kumimoji="1" lang="en-US" altLang="zh-CN" sz="2400" dirty="0" smtClean="0"/>
              <a:t>its </a:t>
            </a:r>
            <a:r>
              <a:rPr kumimoji="1" lang="en-US" altLang="zh-CN" sz="2400" dirty="0"/>
              <a:t>own need</a:t>
            </a:r>
          </a:p>
          <a:p>
            <a:r>
              <a:rPr kumimoji="1" lang="en-US" altLang="zh-CN" sz="2400" dirty="0" smtClean="0"/>
              <a:t>Different </a:t>
            </a:r>
            <a:r>
              <a:rPr kumimoji="1" lang="en-US" altLang="zh-CN" sz="2400" dirty="0"/>
              <a:t>approaches to extensible OS:</a:t>
            </a:r>
          </a:p>
          <a:p>
            <a:pPr lvl="1"/>
            <a:r>
              <a:rPr kumimoji="1" lang="en-US" altLang="zh-CN" sz="2000" dirty="0" smtClean="0"/>
              <a:t>Exokernel </a:t>
            </a:r>
            <a:r>
              <a:rPr kumimoji="1" lang="en-US" altLang="zh-CN" sz="2000" dirty="0"/>
              <a:t>(MIT)</a:t>
            </a:r>
          </a:p>
          <a:p>
            <a:pPr lvl="1"/>
            <a:r>
              <a:rPr kumimoji="1" lang="en-US" altLang="zh-CN" sz="2000" dirty="0" smtClean="0"/>
              <a:t>SPIN </a:t>
            </a:r>
            <a:r>
              <a:rPr kumimoji="1" lang="en-US" altLang="zh-CN" sz="2000" dirty="0"/>
              <a:t>(UW)</a:t>
            </a:r>
          </a:p>
          <a:p>
            <a:pPr lvl="1"/>
            <a:r>
              <a:rPr kumimoji="1" lang="en-US" altLang="zh-CN" sz="2000" dirty="0" smtClean="0"/>
              <a:t>VINO </a:t>
            </a:r>
            <a:r>
              <a:rPr kumimoji="1" lang="en-US" altLang="zh-CN" sz="2000" dirty="0"/>
              <a:t>(Harvard)</a:t>
            </a:r>
          </a:p>
          <a:p>
            <a:pPr lvl="1"/>
            <a:r>
              <a:rPr kumimoji="1" lang="en-US" altLang="zh-CN" sz="2000" dirty="0" smtClean="0"/>
              <a:t>L4 </a:t>
            </a:r>
            <a:r>
              <a:rPr kumimoji="1" lang="en-US" altLang="zh-CN" sz="2000" dirty="0"/>
              <a:t>(IBM)</a:t>
            </a:r>
          </a:p>
          <a:p>
            <a:pPr lvl="1"/>
            <a:r>
              <a:rPr kumimoji="1" lang="en-US" altLang="zh-CN" sz="2000" dirty="0" smtClean="0"/>
              <a:t>Fluke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OSKit</a:t>
            </a:r>
            <a:r>
              <a:rPr kumimoji="1" lang="en-US" altLang="zh-CN" sz="2000" dirty="0"/>
              <a:t> (Utah</a:t>
            </a:r>
            <a:r>
              <a:rPr kumimoji="1" lang="en-US" altLang="zh-CN" sz="2000" dirty="0" smtClean="0"/>
              <a:t>)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8838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Three Real Exokernel Systems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err="1"/>
              <a:t>XoK</a:t>
            </a:r>
            <a:r>
              <a:rPr kumimoji="1" lang="en-US" altLang="zh-CN" sz="2800" dirty="0"/>
              <a:t> </a:t>
            </a:r>
          </a:p>
          <a:p>
            <a:pPr lvl="1"/>
            <a:r>
              <a:rPr kumimoji="1" lang="en-US" altLang="zh-CN" sz="2400" dirty="0" smtClean="0"/>
              <a:t>For </a:t>
            </a:r>
            <a:r>
              <a:rPr kumimoji="1" lang="en-US" altLang="zh-CN" sz="2400" dirty="0"/>
              <a:t>Intel x86 based computers</a:t>
            </a:r>
          </a:p>
          <a:p>
            <a:pPr lvl="1"/>
            <a:r>
              <a:rPr kumimoji="1" lang="en-US" altLang="zh-CN" sz="2400" dirty="0" smtClean="0"/>
              <a:t>Multiplexes </a:t>
            </a:r>
            <a:r>
              <a:rPr kumimoji="1" lang="en-US" altLang="zh-CN" sz="2400" dirty="0"/>
              <a:t>physical resources (disk </a:t>
            </a:r>
            <a:r>
              <a:rPr kumimoji="1" lang="en-US" altLang="zh-CN" sz="2400" dirty="0" smtClean="0"/>
              <a:t>etc.)</a:t>
            </a:r>
            <a:endParaRPr kumimoji="1" lang="en-US" altLang="zh-CN" sz="2400" dirty="0"/>
          </a:p>
          <a:p>
            <a:pPr lvl="1"/>
            <a:r>
              <a:rPr kumimoji="1" lang="en-US" altLang="zh-CN" sz="2400" dirty="0" smtClean="0"/>
              <a:t>In </a:t>
            </a:r>
            <a:r>
              <a:rPr kumimoji="1" lang="en-US" altLang="zh-CN" sz="2400" dirty="0"/>
              <a:t>this paper, </a:t>
            </a:r>
            <a:r>
              <a:rPr kumimoji="1" lang="en-US" altLang="zh-CN" sz="2400" dirty="0" err="1"/>
              <a:t>Xok</a:t>
            </a:r>
            <a:r>
              <a:rPr kumimoji="1" lang="en-US" altLang="zh-CN" sz="2400" dirty="0"/>
              <a:t> is used for the experiments</a:t>
            </a:r>
          </a:p>
          <a:p>
            <a:r>
              <a:rPr kumimoji="1" lang="en-US" altLang="zh-CN" sz="2800" dirty="0" smtClean="0"/>
              <a:t>Aegis</a:t>
            </a:r>
            <a:endParaRPr kumimoji="1" lang="en-US" altLang="zh-CN" sz="2800" dirty="0"/>
          </a:p>
          <a:p>
            <a:pPr lvl="1"/>
            <a:r>
              <a:rPr kumimoji="1" lang="en-US" altLang="zh-CN" sz="2400" dirty="0" smtClean="0"/>
              <a:t>Runs </a:t>
            </a:r>
            <a:r>
              <a:rPr kumimoji="1" lang="en-US" altLang="zh-CN" sz="2400" dirty="0"/>
              <a:t>on MIPS based </a:t>
            </a:r>
            <a:r>
              <a:rPr kumimoji="1" lang="en-US" altLang="zh-CN" sz="2400" dirty="0" err="1"/>
              <a:t>DECStations</a:t>
            </a:r>
            <a:endParaRPr kumimoji="1" lang="en-US" altLang="zh-CN" sz="2400" dirty="0"/>
          </a:p>
          <a:p>
            <a:r>
              <a:rPr kumimoji="1" lang="en-US" altLang="zh-CN" sz="2800" dirty="0" smtClean="0"/>
              <a:t>Glaze</a:t>
            </a:r>
            <a:endParaRPr kumimoji="1" lang="en-US" altLang="zh-CN" sz="2800" dirty="0"/>
          </a:p>
          <a:p>
            <a:pPr lvl="1"/>
            <a:r>
              <a:rPr kumimoji="1" lang="en-US" altLang="zh-CN" sz="2400" dirty="0" smtClean="0"/>
              <a:t>For </a:t>
            </a:r>
            <a:r>
              <a:rPr kumimoji="1" lang="en-US" altLang="zh-CN" sz="2400" dirty="0"/>
              <a:t>the </a:t>
            </a:r>
            <a:r>
              <a:rPr kumimoji="1" lang="en-US" altLang="zh-CN" sz="2400" dirty="0" err="1"/>
              <a:t>Fugu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microprocessor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193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OS as a Library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 smtClean="0"/>
              <a:t>“</a:t>
            </a:r>
            <a:r>
              <a:rPr kumimoji="1" lang="en-US" altLang="zh-CN" sz="2800" dirty="0"/>
              <a:t>Unix as a library”</a:t>
            </a:r>
          </a:p>
          <a:p>
            <a:pPr lvl="1"/>
            <a:r>
              <a:rPr kumimoji="1" lang="en-US" altLang="zh-CN" sz="2400" dirty="0" smtClean="0"/>
              <a:t>Can </a:t>
            </a:r>
            <a:r>
              <a:rPr kumimoji="1" lang="en-US" altLang="zh-CN" sz="2400" dirty="0"/>
              <a:t>implement traditional OS </a:t>
            </a:r>
            <a:r>
              <a:rPr kumimoji="1" lang="en-US" altLang="zh-CN" sz="2400" dirty="0" smtClean="0"/>
              <a:t>abstraction</a:t>
            </a:r>
            <a:endParaRPr kumimoji="1" lang="en-US" altLang="zh-CN" sz="2400" dirty="0"/>
          </a:p>
          <a:p>
            <a:pPr lvl="1"/>
            <a:r>
              <a:rPr kumimoji="1" lang="en-US" altLang="zh-CN" sz="2400" dirty="0" smtClean="0"/>
              <a:t>Most </a:t>
            </a:r>
            <a:r>
              <a:rPr kumimoji="1" lang="en-US" altLang="zh-CN" sz="2400" dirty="0"/>
              <a:t>application programs will be linked to </a:t>
            </a:r>
            <a:r>
              <a:rPr kumimoji="1" lang="en-US" altLang="zh-CN" sz="2400" dirty="0" err="1"/>
              <a:t>libOSes</a:t>
            </a:r>
            <a:r>
              <a:rPr kumimoji="1" lang="en-US" altLang="zh-CN" sz="2400" dirty="0"/>
              <a:t> of their choices instead of communicating with the </a:t>
            </a:r>
            <a:r>
              <a:rPr kumimoji="1" lang="en-US" altLang="zh-CN" sz="2400" dirty="0" err="1" smtClean="0"/>
              <a:t>Exokernel</a:t>
            </a:r>
            <a:endParaRPr kumimoji="1" lang="en-US" altLang="zh-CN" sz="2400" dirty="0"/>
          </a:p>
          <a:p>
            <a:r>
              <a:rPr kumimoji="1" lang="en-US" altLang="zh-CN" sz="2800" dirty="0" smtClean="0"/>
              <a:t>Unprivileged libraries</a:t>
            </a:r>
          </a:p>
          <a:p>
            <a:pPr lvl="1"/>
            <a:r>
              <a:rPr kumimoji="1" lang="en-US" altLang="zh-CN" sz="2400" dirty="0" smtClean="0"/>
              <a:t>Can </a:t>
            </a:r>
            <a:r>
              <a:rPr kumimoji="1" lang="en-US" altLang="zh-CN" sz="2400" dirty="0"/>
              <a:t>be modified or replaced at </a:t>
            </a:r>
            <a:r>
              <a:rPr kumimoji="1" lang="en-US" altLang="zh-CN" sz="2400" dirty="0" smtClean="0"/>
              <a:t>will</a:t>
            </a:r>
            <a:endParaRPr kumimoji="1" lang="en-US" altLang="zh-CN" sz="2400" dirty="0"/>
          </a:p>
          <a:p>
            <a:r>
              <a:rPr kumimoji="1" lang="en-US" altLang="zh-CN" sz="2800" dirty="0" smtClean="0"/>
              <a:t>Different </a:t>
            </a:r>
            <a:r>
              <a:rPr kumimoji="1" lang="en-US" altLang="zh-CN" sz="2800" dirty="0" err="1"/>
              <a:t>libOSes</a:t>
            </a:r>
            <a:r>
              <a:rPr kumimoji="1" lang="en-US" altLang="zh-CN" sz="2800" dirty="0"/>
              <a:t> can coexist on the top of same </a:t>
            </a:r>
            <a:r>
              <a:rPr kumimoji="1" lang="en-US" altLang="zh-CN" sz="2800" dirty="0" err="1"/>
              <a:t>E</a:t>
            </a:r>
            <a:r>
              <a:rPr kumimoji="1" lang="en-US" altLang="zh-CN" sz="2800" dirty="0" err="1" smtClean="0"/>
              <a:t>xokernel</a:t>
            </a:r>
            <a:endParaRPr kumimoji="1" lang="en-US" altLang="zh-CN" sz="2800" dirty="0"/>
          </a:p>
          <a:p>
            <a:pPr lvl="1"/>
            <a:r>
              <a:rPr kumimoji="1" lang="en-US" altLang="zh-CN" sz="2400" dirty="0" smtClean="0"/>
              <a:t>Allows </a:t>
            </a:r>
            <a:r>
              <a:rPr kumimoji="1" lang="en-US" altLang="zh-CN" sz="2400" dirty="0"/>
              <a:t>system to emulate behaviors of several  conventional </a:t>
            </a:r>
            <a:r>
              <a:rPr kumimoji="1" lang="en-US" altLang="zh-CN" sz="2400" dirty="0" smtClean="0"/>
              <a:t>OSs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970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Exokernel Principles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16287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Separate resource protection and management</a:t>
            </a:r>
          </a:p>
          <a:p>
            <a:pPr lvl="1"/>
            <a:r>
              <a:rPr kumimoji="1" lang="en-US" altLang="zh-CN" sz="1600" dirty="0" smtClean="0"/>
              <a:t>Exokernel </a:t>
            </a:r>
            <a:r>
              <a:rPr kumimoji="1" lang="en-US" altLang="zh-CN" sz="1600" dirty="0"/>
              <a:t>and </a:t>
            </a:r>
            <a:r>
              <a:rPr kumimoji="1" lang="en-US" altLang="zh-CN" sz="1600" dirty="0" err="1"/>
              <a:t>libOSes</a:t>
            </a:r>
            <a:endParaRPr kumimoji="1" lang="en-US" altLang="zh-CN" sz="1600" dirty="0"/>
          </a:p>
          <a:p>
            <a:pPr lvl="1"/>
            <a:r>
              <a:rPr kumimoji="1" lang="en-US" altLang="zh-CN" sz="1600" dirty="0" smtClean="0"/>
              <a:t>Minimum </a:t>
            </a:r>
            <a:r>
              <a:rPr kumimoji="1" lang="en-US" altLang="zh-CN" sz="1600" dirty="0"/>
              <a:t>resource management as required by protection (allocation, revocation </a:t>
            </a:r>
            <a:r>
              <a:rPr kumimoji="1" lang="en-US" altLang="zh-CN" sz="1600" dirty="0" smtClean="0"/>
              <a:t>etc.)</a:t>
            </a:r>
            <a:endParaRPr kumimoji="1" lang="en-US" altLang="zh-CN" sz="1600" dirty="0"/>
          </a:p>
          <a:p>
            <a:r>
              <a:rPr kumimoji="1" lang="en-US" altLang="zh-CN" sz="1800" dirty="0" smtClean="0"/>
              <a:t>Expose </a:t>
            </a:r>
            <a:r>
              <a:rPr kumimoji="1" lang="en-US" altLang="zh-CN" sz="1800" dirty="0"/>
              <a:t>allocation</a:t>
            </a:r>
          </a:p>
          <a:p>
            <a:pPr lvl="1"/>
            <a:r>
              <a:rPr kumimoji="1" lang="en-US" altLang="zh-CN" sz="1600" dirty="0" smtClean="0"/>
              <a:t>Applications </a:t>
            </a:r>
            <a:r>
              <a:rPr kumimoji="1" lang="en-US" altLang="zh-CN" sz="1600" dirty="0"/>
              <a:t>allocate resources</a:t>
            </a:r>
          </a:p>
          <a:p>
            <a:pPr lvl="1"/>
            <a:r>
              <a:rPr kumimoji="1" lang="en-US" altLang="zh-CN" sz="1600" dirty="0" smtClean="0"/>
              <a:t>Kernel </a:t>
            </a:r>
            <a:r>
              <a:rPr kumimoji="1" lang="en-US" altLang="zh-CN" sz="1600" dirty="0"/>
              <a:t>allows the allocation requests</a:t>
            </a:r>
          </a:p>
          <a:p>
            <a:r>
              <a:rPr kumimoji="1" lang="en-US" altLang="zh-CN" sz="1800" dirty="0" smtClean="0"/>
              <a:t>Expose </a:t>
            </a:r>
            <a:r>
              <a:rPr kumimoji="1" lang="en-US" altLang="zh-CN" sz="1800" dirty="0"/>
              <a:t>names</a:t>
            </a:r>
          </a:p>
          <a:p>
            <a:pPr lvl="1"/>
            <a:r>
              <a:rPr kumimoji="1" lang="en-US" altLang="zh-CN" sz="1600" dirty="0" err="1" smtClean="0"/>
              <a:t>Exokernels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/>
              <a:t>use physical names wherever possible</a:t>
            </a:r>
          </a:p>
          <a:p>
            <a:r>
              <a:rPr kumimoji="1" lang="en-US" altLang="zh-CN" sz="1800" dirty="0" smtClean="0"/>
              <a:t>Expose </a:t>
            </a:r>
            <a:r>
              <a:rPr kumimoji="1" lang="en-US" altLang="zh-CN" sz="1800" dirty="0"/>
              <a:t>revocation</a:t>
            </a:r>
          </a:p>
          <a:p>
            <a:pPr lvl="1"/>
            <a:r>
              <a:rPr kumimoji="1" lang="en-US" altLang="zh-CN" sz="1600" dirty="0" smtClean="0"/>
              <a:t>Let </a:t>
            </a:r>
            <a:r>
              <a:rPr kumimoji="1" lang="en-US" altLang="zh-CN" sz="1600" dirty="0"/>
              <a:t>application choose which instance of resource is to give up</a:t>
            </a:r>
          </a:p>
          <a:p>
            <a:r>
              <a:rPr kumimoji="1" lang="en-US" altLang="zh-CN" sz="1800" dirty="0" smtClean="0"/>
              <a:t>Expose </a:t>
            </a:r>
            <a:r>
              <a:rPr kumimoji="1" lang="en-US" altLang="zh-CN" sz="1800" dirty="0"/>
              <a:t>information</a:t>
            </a:r>
          </a:p>
          <a:p>
            <a:pPr lvl="1"/>
            <a:r>
              <a:rPr kumimoji="1" lang="en-US" altLang="zh-CN" sz="1600" dirty="0" smtClean="0"/>
              <a:t>Expose </a:t>
            </a:r>
            <a:r>
              <a:rPr kumimoji="1" lang="en-US" altLang="zh-CN" sz="1600" dirty="0"/>
              <a:t>all system </a:t>
            </a:r>
            <a:r>
              <a:rPr kumimoji="1" lang="en-US" altLang="zh-CN" sz="1600" dirty="0" smtClean="0"/>
              <a:t>info and </a:t>
            </a:r>
            <a:r>
              <a:rPr kumimoji="1" lang="en-US" altLang="zh-CN" sz="1600" dirty="0"/>
              <a:t>collect data that application can not easily derive locally</a:t>
            </a:r>
          </a:p>
          <a:p>
            <a:pPr marL="0" indent="0">
              <a:buNone/>
            </a:pP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6350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Exokernel: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 Design Tech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 smtClean="0"/>
              <a:t>Access </a:t>
            </a:r>
            <a:r>
              <a:rPr kumimoji="1" lang="en-US" altLang="zh-CN" dirty="0"/>
              <a:t>control on all resources is uniform</a:t>
            </a:r>
          </a:p>
          <a:p>
            <a:r>
              <a:rPr kumimoji="1" lang="en-US" altLang="zh-CN" dirty="0" smtClean="0"/>
              <a:t>Bind </a:t>
            </a:r>
            <a:r>
              <a:rPr kumimoji="1" lang="en-US" altLang="zh-CN" dirty="0"/>
              <a:t>hardware together with software abstractions</a:t>
            </a:r>
          </a:p>
          <a:p>
            <a:pPr lvl="1"/>
            <a:r>
              <a:rPr kumimoji="1" lang="en-US" altLang="zh-CN" dirty="0" smtClean="0"/>
              <a:t>Example</a:t>
            </a:r>
            <a:r>
              <a:rPr kumimoji="1" lang="en-US" altLang="zh-CN" dirty="0"/>
              <a:t>: tie together buffer cache and physical memory</a:t>
            </a:r>
          </a:p>
          <a:p>
            <a:r>
              <a:rPr kumimoji="1" lang="en-US" altLang="zh-CN" sz="2800" dirty="0" smtClean="0"/>
              <a:t>Allow </a:t>
            </a:r>
            <a:r>
              <a:rPr kumimoji="1" lang="en-US" altLang="zh-CN" sz="2800" dirty="0"/>
              <a:t>downloaded code where necessary, and protect it</a:t>
            </a:r>
          </a:p>
          <a:p>
            <a:pPr lvl="1"/>
            <a:r>
              <a:rPr kumimoji="1" lang="en-US" altLang="zh-CN" sz="2400" dirty="0" smtClean="0"/>
              <a:t>Example</a:t>
            </a:r>
            <a:r>
              <a:rPr kumimoji="1" lang="en-US" altLang="zh-CN" sz="2400" dirty="0"/>
              <a:t>: files may require valid updates to their validation </a:t>
            </a:r>
            <a:r>
              <a:rPr kumimoji="1" lang="en-US" altLang="zh-CN" sz="2400" dirty="0" smtClean="0"/>
              <a:t>times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914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Exokernel: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Protected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Sharing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Mechanism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Software regions</a:t>
            </a:r>
          </a:p>
          <a:p>
            <a:pPr lvl="1"/>
            <a:r>
              <a:rPr kumimoji="1" lang="en-US" altLang="zh-CN" sz="2000" dirty="0" smtClean="0"/>
              <a:t>Areas </a:t>
            </a:r>
            <a:r>
              <a:rPr kumimoji="1" lang="en-US" altLang="zh-CN" sz="2000" dirty="0"/>
              <a:t>of memory that can only be read or written through system calls</a:t>
            </a:r>
          </a:p>
          <a:p>
            <a:r>
              <a:rPr kumimoji="1" lang="en-US" altLang="zh-CN" sz="2400" dirty="0" smtClean="0"/>
              <a:t>Hierarchically</a:t>
            </a:r>
            <a:r>
              <a:rPr kumimoji="1" lang="en-US" altLang="zh-CN" sz="2400" dirty="0"/>
              <a:t>-named capabilities</a:t>
            </a:r>
          </a:p>
          <a:p>
            <a:pPr lvl="1"/>
            <a:r>
              <a:rPr kumimoji="1" lang="en-US" altLang="zh-CN" sz="2000" dirty="0" smtClean="0"/>
              <a:t>Requires </a:t>
            </a:r>
            <a:r>
              <a:rPr kumimoji="1" lang="en-US" altLang="zh-CN" sz="2000" dirty="0"/>
              <a:t>that these capabilities to be specified explicitly on each system call</a:t>
            </a:r>
          </a:p>
          <a:p>
            <a:pPr lvl="1"/>
            <a:r>
              <a:rPr kumimoji="1" lang="en-US" altLang="zh-CN" sz="2000" dirty="0" smtClean="0"/>
              <a:t>Example</a:t>
            </a:r>
            <a:r>
              <a:rPr kumimoji="1" lang="en-US" altLang="zh-CN" sz="2000" dirty="0"/>
              <a:t>: Buggy child process accidentally requesting write access to the parent’s page</a:t>
            </a:r>
          </a:p>
          <a:p>
            <a:r>
              <a:rPr kumimoji="1" lang="en-US" altLang="zh-CN" sz="2400" dirty="0" smtClean="0"/>
              <a:t>Wake</a:t>
            </a:r>
            <a:r>
              <a:rPr kumimoji="1" lang="en-US" altLang="zh-CN" sz="2400" dirty="0"/>
              <a:t>-up predicates</a:t>
            </a:r>
          </a:p>
          <a:p>
            <a:pPr lvl="1"/>
            <a:r>
              <a:rPr kumimoji="1" lang="en-US" altLang="zh-CN" sz="2000" dirty="0"/>
              <a:t>W</a:t>
            </a:r>
            <a:r>
              <a:rPr kumimoji="1" lang="en-US" altLang="zh-CN" sz="2000" dirty="0" smtClean="0"/>
              <a:t>ake </a:t>
            </a:r>
            <a:r>
              <a:rPr kumimoji="1" lang="en-US" altLang="zh-CN" sz="2000" dirty="0"/>
              <a:t>up processes when arbitrary conditions become true</a:t>
            </a:r>
          </a:p>
          <a:p>
            <a:r>
              <a:rPr kumimoji="1" lang="en-US" altLang="zh-CN" sz="2400" dirty="0" smtClean="0"/>
              <a:t>Robust </a:t>
            </a:r>
            <a:r>
              <a:rPr kumimoji="1" lang="en-US" altLang="zh-CN" sz="2400" dirty="0"/>
              <a:t>critical sections</a:t>
            </a:r>
          </a:p>
          <a:p>
            <a:pPr lvl="1"/>
            <a:r>
              <a:rPr kumimoji="1" lang="en-US" altLang="zh-CN" sz="2000" dirty="0" smtClean="0"/>
              <a:t>Implemented </a:t>
            </a:r>
            <a:r>
              <a:rPr kumimoji="1" lang="en-US" altLang="zh-CN" sz="2000" dirty="0"/>
              <a:t>by disabling software </a:t>
            </a:r>
            <a:r>
              <a:rPr kumimoji="1" lang="en-US" altLang="zh-CN" sz="2000" dirty="0" smtClean="0"/>
              <a:t>interrupts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815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Review: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TLB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Cache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50" y="1561356"/>
            <a:ext cx="8521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ExoKernel’s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Protection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software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TLB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ExoKernel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manages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TLB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libOS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manages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endParaRPr kumimoji="1" lang="zh-CN" altLang="en-US" dirty="0" smtClean="0"/>
          </a:p>
          <a:p>
            <a:pPr lvl="1"/>
            <a:endParaRPr kumimoji="1" lang="zh-CN" altLang="en-US" dirty="0" smtClean="0"/>
          </a:p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libOS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lang="en-US" altLang="zh-CN" dirty="0" smtClean="0"/>
              <a:t>rbitrarily</a:t>
            </a:r>
            <a:r>
              <a:rPr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itself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read-only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Modification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ExoKernel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Exokernel: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Benefits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Exposing kernel data structure</a:t>
            </a:r>
          </a:p>
          <a:p>
            <a:pPr lvl="1"/>
            <a:r>
              <a:rPr kumimoji="1" lang="en-US" altLang="zh-CN" sz="2400" dirty="0" smtClean="0"/>
              <a:t>Can </a:t>
            </a:r>
            <a:r>
              <a:rPr kumimoji="1" lang="en-US" altLang="zh-CN" sz="2400" dirty="0"/>
              <a:t>be accessed without system call overhead</a:t>
            </a:r>
          </a:p>
          <a:p>
            <a:r>
              <a:rPr kumimoji="1" lang="en-US" altLang="zh-CN" sz="2800" dirty="0" smtClean="0"/>
              <a:t>Flexibility</a:t>
            </a:r>
            <a:endParaRPr kumimoji="1" lang="en-US" altLang="zh-CN" sz="2800" dirty="0"/>
          </a:p>
          <a:p>
            <a:pPr lvl="1"/>
            <a:r>
              <a:rPr kumimoji="1" lang="en-US" altLang="zh-CN" sz="2400" dirty="0" err="1" smtClean="0"/>
              <a:t>libOSes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/>
              <a:t>can be modified and debugged </a:t>
            </a:r>
            <a:r>
              <a:rPr kumimoji="1" lang="en-US" altLang="zh-CN" sz="2400" dirty="0" smtClean="0"/>
              <a:t>more easily</a:t>
            </a:r>
            <a:endParaRPr kumimoji="1" lang="en-US" altLang="zh-CN" sz="2400" dirty="0"/>
          </a:p>
          <a:p>
            <a:pPr lvl="1"/>
            <a:r>
              <a:rPr kumimoji="1" lang="en-US" altLang="zh-CN" sz="2400" dirty="0" smtClean="0"/>
              <a:t>“</a:t>
            </a:r>
            <a:r>
              <a:rPr kumimoji="1" lang="en-US" altLang="zh-CN" sz="2400" dirty="0"/>
              <a:t>Edit, compile, debug” cycle of applications is considerably faster than the “edit, compile, reboot, debug” cycle of kernel.</a:t>
            </a:r>
          </a:p>
          <a:p>
            <a:r>
              <a:rPr kumimoji="1" lang="en-US" altLang="zh-CN" sz="2800" dirty="0" smtClean="0"/>
              <a:t>Performance</a:t>
            </a:r>
            <a:endParaRPr kumimoji="1" lang="en-US" altLang="zh-CN" sz="2800" dirty="0"/>
          </a:p>
          <a:p>
            <a:pPr lvl="1"/>
            <a:r>
              <a:rPr kumimoji="1" lang="en-US" altLang="zh-CN" sz="2400" dirty="0" smtClean="0"/>
              <a:t>Aggressive </a:t>
            </a:r>
            <a:r>
              <a:rPr kumimoji="1" lang="en-US" altLang="zh-CN" sz="2400" dirty="0"/>
              <a:t>applications may gain speed up to </a:t>
            </a:r>
            <a:r>
              <a:rPr kumimoji="1" lang="en-US" altLang="zh-CN" sz="2400" dirty="0" smtClean="0"/>
              <a:t>10x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526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49388"/>
            <a:ext cx="5129560" cy="26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Exokernel: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Drawbacks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Exokernel interface design is not simple</a:t>
            </a:r>
          </a:p>
          <a:p>
            <a:pPr lvl="1"/>
            <a:r>
              <a:rPr kumimoji="1" lang="en-US" altLang="zh-CN" sz="1800" dirty="0" smtClean="0"/>
              <a:t>Most </a:t>
            </a:r>
            <a:r>
              <a:rPr kumimoji="1" lang="en-US" altLang="zh-CN" sz="1800" dirty="0"/>
              <a:t>of the major </a:t>
            </a:r>
            <a:r>
              <a:rPr kumimoji="1" lang="en-US" altLang="zh-CN" sz="1800" dirty="0" err="1" smtClean="0"/>
              <a:t>Exokernel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interfaces have gone through multiple designs over several years</a:t>
            </a:r>
          </a:p>
          <a:p>
            <a:r>
              <a:rPr kumimoji="1" lang="en-US" altLang="zh-CN" sz="2000" dirty="0" smtClean="0"/>
              <a:t>The </a:t>
            </a:r>
            <a:r>
              <a:rPr kumimoji="1" lang="en-US" altLang="zh-CN" sz="2000" dirty="0"/>
              <a:t>ease of creation and mixing of </a:t>
            </a:r>
            <a:r>
              <a:rPr kumimoji="1" lang="en-US" altLang="zh-CN" sz="2000" dirty="0" err="1"/>
              <a:t>libOSes</a:t>
            </a:r>
            <a:r>
              <a:rPr kumimoji="1" lang="en-US" altLang="zh-CN" sz="2000" dirty="0"/>
              <a:t> could lead to code messes </a:t>
            </a:r>
          </a:p>
          <a:p>
            <a:pPr lvl="1"/>
            <a:r>
              <a:rPr kumimoji="1" lang="en-US" altLang="zh-CN" sz="1800" dirty="0" smtClean="0"/>
              <a:t>nightmare </a:t>
            </a:r>
            <a:r>
              <a:rPr kumimoji="1" lang="en-US" altLang="zh-CN" sz="1800" dirty="0"/>
              <a:t>for maintenance coders and system administrators</a:t>
            </a:r>
          </a:p>
          <a:p>
            <a:r>
              <a:rPr kumimoji="1" lang="en-US" altLang="zh-CN" sz="2000" dirty="0" smtClean="0"/>
              <a:t>It </a:t>
            </a:r>
            <a:r>
              <a:rPr kumimoji="1" lang="en-US" altLang="zh-CN" sz="2000" dirty="0"/>
              <a:t>is theoretically possible to provide </a:t>
            </a:r>
            <a:r>
              <a:rPr kumimoji="1" lang="en-US" altLang="zh-CN" sz="2000" dirty="0" err="1"/>
              <a:t>libOSes</a:t>
            </a:r>
            <a:r>
              <a:rPr kumimoji="1" lang="en-US" altLang="zh-CN" sz="2000" dirty="0"/>
              <a:t> that enable applications to run simultaneously on the same system, that would also mean different look &amp; feels for each of them. </a:t>
            </a:r>
          </a:p>
          <a:p>
            <a:pPr lvl="1"/>
            <a:r>
              <a:rPr kumimoji="1" lang="en-US" altLang="zh-CN" sz="1600" dirty="0" smtClean="0"/>
              <a:t>Different </a:t>
            </a:r>
            <a:r>
              <a:rPr kumimoji="1" lang="en-US" altLang="zh-CN" sz="1600" dirty="0" err="1"/>
              <a:t>libOSes</a:t>
            </a:r>
            <a:r>
              <a:rPr kumimoji="1" lang="en-US" altLang="zh-CN" sz="1600" dirty="0"/>
              <a:t> may have varying levels of compatibility </a:t>
            </a:r>
            <a:r>
              <a:rPr kumimoji="1" lang="en-US" altLang="zh-CN" sz="1600" dirty="0" smtClean="0"/>
              <a:t>and interoperability </a:t>
            </a:r>
          </a:p>
          <a:p>
            <a:pPr lvl="1"/>
            <a:r>
              <a:rPr kumimoji="1" lang="en-US" altLang="zh-CN" sz="1600" dirty="0" smtClean="0"/>
              <a:t>Poorly </a:t>
            </a:r>
            <a:r>
              <a:rPr kumimoji="1" lang="en-US" altLang="zh-CN" sz="1600" dirty="0"/>
              <a:t>chosen abstractions may cause lose of </a:t>
            </a:r>
            <a:r>
              <a:rPr kumimoji="1" lang="en-US" altLang="zh-CN" sz="1600" dirty="0" smtClean="0"/>
              <a:t>information</a:t>
            </a:r>
          </a:p>
          <a:p>
            <a:pPr lvl="1"/>
            <a:r>
              <a:rPr kumimoji="1" lang="en-US" altLang="zh-CN" sz="1600" dirty="0" smtClean="0"/>
              <a:t>Self-paging </a:t>
            </a:r>
            <a:r>
              <a:rPr kumimoji="1" lang="en-US" altLang="zh-CN" sz="1600" dirty="0" err="1" smtClean="0"/>
              <a:t>libOSes</a:t>
            </a:r>
            <a:r>
              <a:rPr kumimoji="1" lang="en-US" altLang="zh-CN" sz="1600" dirty="0" smtClean="0"/>
              <a:t> is difficult</a:t>
            </a:r>
          </a:p>
        </p:txBody>
      </p:sp>
    </p:spTree>
    <p:extLst>
      <p:ext uri="{BB962C8B-B14F-4D97-AF65-F5344CB8AC3E}">
        <p14:creationId xmlns:p14="http://schemas.microsoft.com/office/powerpoint/2010/main" val="296218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Criticisms of </a:t>
            </a:r>
            <a:r>
              <a:rPr kumimoji="1" lang="en-US" altLang="zh-CN" dirty="0" smtClean="0"/>
              <a:t>Exokernel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ustomer-Support</a:t>
            </a:r>
            <a:r>
              <a:rPr kumimoji="1" lang="en-US" altLang="zh-CN" dirty="0"/>
              <a:t>:</a:t>
            </a:r>
          </a:p>
          <a:p>
            <a:pPr lvl="1"/>
            <a:r>
              <a:rPr kumimoji="1" lang="en-US" altLang="zh-CN" dirty="0" smtClean="0"/>
              <a:t>“</a:t>
            </a:r>
            <a:r>
              <a:rPr kumimoji="1" lang="en-US" altLang="zh-CN" dirty="0"/>
              <a:t>Extensibility has its problems. For example, it makes the customer-support issues a lot more complicated, because you no longer know which OS each of your customers is running” (</a:t>
            </a:r>
            <a:r>
              <a:rPr kumimoji="1" lang="en-US" altLang="zh-CN" dirty="0" err="1"/>
              <a:t>Milojicic</a:t>
            </a:r>
            <a:r>
              <a:rPr kumimoji="1" lang="en-US" altLang="zh-CN" dirty="0"/>
              <a:t>, 1999</a:t>
            </a:r>
            <a:r>
              <a:rPr kumimoji="1" lang="en-US" altLang="zh-CN" dirty="0" smtClean="0"/>
              <a:t>).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01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Exokernel Architecture:</a:t>
            </a:r>
          </a:p>
          <a:p>
            <a:pPr lvl="1"/>
            <a:r>
              <a:rPr kumimoji="1" lang="en-US" altLang="zh-CN" dirty="0" smtClean="0"/>
              <a:t>Goal</a:t>
            </a:r>
            <a:r>
              <a:rPr kumimoji="1" lang="en-US" altLang="zh-CN" dirty="0"/>
              <a:t>: safe application control of all </a:t>
            </a:r>
            <a:r>
              <a:rPr kumimoji="1" lang="en-US" altLang="zh-CN" dirty="0" smtClean="0"/>
              <a:t>resources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How</a:t>
            </a:r>
            <a:r>
              <a:rPr kumimoji="1" lang="en-US" altLang="zh-CN" dirty="0"/>
              <a:t>: by separating resource management from </a:t>
            </a:r>
            <a:r>
              <a:rPr kumimoji="1" lang="en-US" altLang="zh-CN" dirty="0" smtClean="0"/>
              <a:t>protection</a:t>
            </a:r>
            <a:endParaRPr kumimoji="1" lang="en-US" altLang="zh-CN" dirty="0"/>
          </a:p>
          <a:p>
            <a:r>
              <a:rPr kumimoji="1" lang="en-US" altLang="zh-CN" dirty="0" smtClean="0"/>
              <a:t>Results </a:t>
            </a:r>
            <a:r>
              <a:rPr kumimoji="1" lang="en-US" altLang="zh-CN" dirty="0"/>
              <a:t>found promising:</a:t>
            </a:r>
          </a:p>
          <a:p>
            <a:pPr lvl="1"/>
            <a:r>
              <a:rPr kumimoji="1" lang="en-US" altLang="zh-CN" dirty="0" smtClean="0"/>
              <a:t>Unmodified </a:t>
            </a:r>
            <a:r>
              <a:rPr kumimoji="1" lang="en-US" altLang="zh-CN" dirty="0"/>
              <a:t>applications run same or 4x </a:t>
            </a:r>
            <a:r>
              <a:rPr kumimoji="1" lang="en-US" altLang="zh-CN" dirty="0" smtClean="0"/>
              <a:t>better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Customized </a:t>
            </a:r>
            <a:r>
              <a:rPr kumimoji="1" lang="en-US" altLang="zh-CN" dirty="0"/>
              <a:t>applications can run up to 8x </a:t>
            </a:r>
            <a:r>
              <a:rPr kumimoji="1" lang="en-US" altLang="zh-CN" dirty="0" smtClean="0"/>
              <a:t>better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Global </a:t>
            </a:r>
            <a:r>
              <a:rPr kumimoji="1" lang="en-US" altLang="zh-CN" dirty="0"/>
              <a:t>performance is similarly good like </a:t>
            </a:r>
            <a:r>
              <a:rPr kumimoji="1" lang="en-US" altLang="zh-CN" dirty="0" smtClean="0"/>
              <a:t>UNIX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0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Case: </a:t>
            </a:r>
            <a:r>
              <a:rPr kumimoji="1" lang="en-US" altLang="zh-CN" dirty="0" err="1" smtClean="0"/>
              <a:t>Xen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art of virtualization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8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VMM, A Brief History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Virtual Machine Monitor: a software-abstraction layer that partitions the HW into one or more virtual machines</a:t>
            </a:r>
          </a:p>
          <a:p>
            <a:r>
              <a:rPr lang="en-US" altLang="zh-CN" sz="2400" dirty="0"/>
              <a:t>1960s: used for multiplexing the scarce general purpose computing platforms among multiple applications</a:t>
            </a:r>
          </a:p>
          <a:p>
            <a:r>
              <a:rPr lang="en-US" altLang="zh-CN" sz="2400" dirty="0"/>
              <a:t>1980s: multitasking </a:t>
            </a:r>
            <a:r>
              <a:rPr lang="en-US" altLang="zh-CN" sz="2400" dirty="0" err="1"/>
              <a:t>OSes</a:t>
            </a:r>
            <a:r>
              <a:rPr lang="en-US" altLang="zh-CN" sz="2400" dirty="0"/>
              <a:t> + low HW costs</a:t>
            </a:r>
          </a:p>
          <a:p>
            <a:pPr lvl="1"/>
            <a:r>
              <a:rPr lang="en-US" altLang="zh-CN" sz="2000" dirty="0"/>
              <a:t>Rendered VMMs obsolete</a:t>
            </a:r>
          </a:p>
          <a:p>
            <a:pPr lvl="1"/>
            <a:r>
              <a:rPr lang="en-US" altLang="zh-CN" sz="2000" dirty="0"/>
              <a:t>Consequently, no hardware support for virtualization in the CPU architectures of the time (e.g., x86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91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 Now…</a:t>
            </a:r>
            <a:endParaRPr lang="zh-CN" altLang="en-US" dirty="0"/>
          </a:p>
        </p:txBody>
      </p:sp>
      <p:pic>
        <p:nvPicPr>
          <p:cNvPr id="4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1129771"/>
            <a:ext cx="8558213" cy="319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485712" y="4585692"/>
            <a:ext cx="42344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Compared to </a:t>
            </a:r>
            <a:r>
              <a:rPr lang="zh-CN" altLang="en-US" dirty="0">
                <a:solidFill>
                  <a:srgbClr val="0070C0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cloud computing</a:t>
            </a:r>
            <a:r>
              <a:rPr lang="zh-CN" altLang="en-US" dirty="0">
                <a:solidFill>
                  <a:srgbClr val="0070C0"/>
                </a:solidFill>
              </a:rPr>
              <a:t>”</a:t>
            </a:r>
            <a:r>
              <a:rPr lang="en-US" altLang="zh-CN" dirty="0">
                <a:solidFill>
                  <a:srgbClr val="0070C0"/>
                </a:solidFill>
              </a:rPr>
              <a:t> (in red)</a:t>
            </a:r>
          </a:p>
        </p:txBody>
      </p:sp>
    </p:spTree>
    <p:extLst>
      <p:ext uri="{BB962C8B-B14F-4D97-AF65-F5344CB8AC3E}">
        <p14:creationId xmlns:p14="http://schemas.microsoft.com/office/powerpoint/2010/main" val="37863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This Revival?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Virtual Machine Monitor: a software-abstraction layer that partition the HW into one or more virtual machines</a:t>
            </a:r>
          </a:p>
          <a:p>
            <a:r>
              <a:rPr lang="en-US" altLang="zh-CN" dirty="0"/>
              <a:t>1960s: used for multiplexing the scarce general purpose computing platforms among multiple applications</a:t>
            </a:r>
          </a:p>
          <a:p>
            <a:r>
              <a:rPr lang="en-US" altLang="zh-CN" dirty="0"/>
              <a:t>1980s: multitasking </a:t>
            </a:r>
            <a:r>
              <a:rPr lang="en-US" altLang="zh-CN" dirty="0" err="1"/>
              <a:t>OSes</a:t>
            </a:r>
            <a:r>
              <a:rPr lang="en-US" altLang="zh-CN" dirty="0"/>
              <a:t> + low cost hardware</a:t>
            </a:r>
          </a:p>
          <a:p>
            <a:pPr lvl="1"/>
            <a:r>
              <a:rPr lang="en-US" altLang="zh-CN" dirty="0"/>
              <a:t>Rendered VMMs obsolete</a:t>
            </a:r>
          </a:p>
          <a:p>
            <a:r>
              <a:rPr lang="en-US" altLang="zh-CN" dirty="0"/>
              <a:t>2000s: multitasking </a:t>
            </a:r>
            <a:r>
              <a:rPr lang="en-US" altLang="zh-CN" dirty="0" err="1"/>
              <a:t>OSes</a:t>
            </a:r>
            <a:r>
              <a:rPr lang="en-US" altLang="zh-CN" dirty="0"/>
              <a:t> + low cost hardware</a:t>
            </a:r>
          </a:p>
          <a:p>
            <a:pPr lvl="1"/>
            <a:r>
              <a:rPr lang="en-US" altLang="zh-CN" dirty="0"/>
              <a:t>Revived VMMs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8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Challenges </a:t>
            </a:r>
            <a:r>
              <a:rPr lang="en-US" altLang="zh-CN" dirty="0"/>
              <a:t>to </a:t>
            </a:r>
            <a:r>
              <a:rPr lang="en-US" altLang="zh-CN" dirty="0" smtClean="0"/>
              <a:t>Build Virtual </a:t>
            </a:r>
            <a:r>
              <a:rPr lang="en-US" altLang="zh-CN" dirty="0"/>
              <a:t>M</a:t>
            </a:r>
            <a:r>
              <a:rPr lang="en-US" altLang="zh-CN" dirty="0" smtClean="0"/>
              <a:t>achines</a:t>
            </a:r>
            <a:endParaRPr lang="en-US" altLang="zh-CN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Performance </a:t>
            </a:r>
            <a:r>
              <a:rPr lang="en-US" altLang="zh-CN" dirty="0"/>
              <a:t>isolation</a:t>
            </a:r>
          </a:p>
          <a:p>
            <a:pPr lvl="1"/>
            <a:r>
              <a:rPr lang="en-US" altLang="zh-CN" dirty="0"/>
              <a:t>Scheduling priority</a:t>
            </a:r>
          </a:p>
          <a:p>
            <a:pPr lvl="1"/>
            <a:r>
              <a:rPr lang="en-US" altLang="zh-CN" dirty="0"/>
              <a:t>Memory demand</a:t>
            </a:r>
          </a:p>
          <a:p>
            <a:pPr lvl="1"/>
            <a:r>
              <a:rPr lang="en-US" altLang="zh-CN" dirty="0"/>
              <a:t>Network traffic</a:t>
            </a:r>
          </a:p>
          <a:p>
            <a:pPr lvl="1"/>
            <a:r>
              <a:rPr lang="en-US" altLang="zh-CN" dirty="0"/>
              <a:t>Disk accesses</a:t>
            </a:r>
          </a:p>
          <a:p>
            <a:r>
              <a:rPr lang="en-US" altLang="zh-CN" dirty="0"/>
              <a:t>Support for various OS platforms</a:t>
            </a:r>
          </a:p>
          <a:p>
            <a:r>
              <a:rPr lang="en-US" altLang="zh-CN" dirty="0"/>
              <a:t>Small performance overhead</a:t>
            </a:r>
          </a:p>
        </p:txBody>
      </p:sp>
    </p:spTree>
    <p:extLst>
      <p:ext uri="{BB962C8B-B14F-4D97-AF65-F5344CB8AC3E}">
        <p14:creationId xmlns:p14="http://schemas.microsoft.com/office/powerpoint/2010/main" val="27623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Xen’s</a:t>
            </a:r>
            <a:r>
              <a:rPr lang="en-US" altLang="zh-CN" dirty="0" smtClean="0"/>
              <a:t> Goals</a:t>
            </a:r>
            <a:endParaRPr lang="en-US" altLang="zh-CN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Multiplexes resources at the granularity of an entire OS</a:t>
            </a:r>
          </a:p>
          <a:p>
            <a:pPr lvl="1"/>
            <a:r>
              <a:rPr lang="en-US" altLang="zh-CN" sz="2400" dirty="0"/>
              <a:t>As opposed to process-level multiplexing</a:t>
            </a:r>
          </a:p>
          <a:p>
            <a:pPr lvl="1"/>
            <a:r>
              <a:rPr lang="en-US" altLang="zh-CN" sz="2400" dirty="0"/>
              <a:t>Price:  </a:t>
            </a:r>
            <a:r>
              <a:rPr lang="en-US" altLang="zh-CN" sz="2400" dirty="0" smtClean="0"/>
              <a:t>higher </a:t>
            </a:r>
            <a:r>
              <a:rPr lang="en-US" altLang="zh-CN" sz="2400" dirty="0"/>
              <a:t>overhead</a:t>
            </a:r>
          </a:p>
          <a:p>
            <a:r>
              <a:rPr lang="en-US" altLang="zh-CN" sz="2800" dirty="0"/>
              <a:t>Target:  100 virtual </a:t>
            </a:r>
            <a:r>
              <a:rPr lang="en-US" altLang="zh-CN" sz="2800" dirty="0" err="1"/>
              <a:t>OSes</a:t>
            </a:r>
            <a:r>
              <a:rPr lang="en-US" altLang="zh-CN" sz="2800" dirty="0"/>
              <a:t> per machine</a:t>
            </a:r>
          </a:p>
        </p:txBody>
      </p:sp>
    </p:spTree>
    <p:extLst>
      <p:ext uri="{BB962C8B-B14F-4D97-AF65-F5344CB8AC3E}">
        <p14:creationId xmlns:p14="http://schemas.microsoft.com/office/powerpoint/2010/main" val="30340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Xen:  Approach and Overview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Conventional approach</a:t>
            </a:r>
          </a:p>
          <a:p>
            <a:pPr lvl="1"/>
            <a:r>
              <a:rPr lang="en-US" altLang="zh-CN"/>
              <a:t>Full virtualization</a:t>
            </a:r>
          </a:p>
          <a:p>
            <a:pPr lvl="2"/>
            <a:r>
              <a:rPr lang="en-US" altLang="zh-CN"/>
              <a:t>Cannot access the hardware</a:t>
            </a:r>
          </a:p>
          <a:p>
            <a:pPr lvl="2"/>
            <a:r>
              <a:rPr lang="en-US" altLang="zh-CN"/>
              <a:t>Problematic for certain privileged instructions (e.g., traps)</a:t>
            </a:r>
          </a:p>
          <a:p>
            <a:pPr lvl="2"/>
            <a:r>
              <a:rPr lang="en-US" altLang="zh-CN"/>
              <a:t>No real-time guarantees</a:t>
            </a:r>
          </a:p>
        </p:txBody>
      </p:sp>
    </p:spTree>
    <p:extLst>
      <p:ext uri="{BB962C8B-B14F-4D97-AF65-F5344CB8AC3E}">
        <p14:creationId xmlns:p14="http://schemas.microsoft.com/office/powerpoint/2010/main" val="39955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Xen:  Approach and Overview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Xen:  paravirtualization</a:t>
            </a:r>
          </a:p>
          <a:p>
            <a:pPr lvl="1"/>
            <a:r>
              <a:rPr lang="en-US" altLang="zh-CN"/>
              <a:t>Provides some exposures to the underlying HW</a:t>
            </a:r>
          </a:p>
          <a:p>
            <a:pPr lvl="2"/>
            <a:r>
              <a:rPr lang="en-US" altLang="zh-CN"/>
              <a:t>Better performance</a:t>
            </a:r>
          </a:p>
          <a:p>
            <a:pPr lvl="2"/>
            <a:r>
              <a:rPr lang="en-US" altLang="zh-CN"/>
              <a:t>Need modifications to the OS</a:t>
            </a:r>
          </a:p>
          <a:p>
            <a:pPr lvl="2"/>
            <a:r>
              <a:rPr lang="en-US" altLang="zh-CN"/>
              <a:t>No modifications to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3694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Memory Management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Depending on the hardware supports</a:t>
            </a:r>
          </a:p>
          <a:p>
            <a:pPr lvl="1"/>
            <a:r>
              <a:rPr lang="en-US" altLang="zh-CN"/>
              <a:t>Software managed TLB</a:t>
            </a:r>
          </a:p>
          <a:p>
            <a:pPr lvl="2"/>
            <a:r>
              <a:rPr lang="en-US" altLang="zh-CN"/>
              <a:t>Associate address space IDs with TLB tags</a:t>
            </a:r>
          </a:p>
          <a:p>
            <a:pPr lvl="2"/>
            <a:r>
              <a:rPr lang="en-US" altLang="zh-CN"/>
              <a:t>Allow coexistence of OSes</a:t>
            </a:r>
          </a:p>
          <a:p>
            <a:pPr lvl="2"/>
            <a:r>
              <a:rPr lang="en-US" altLang="zh-CN"/>
              <a:t>Avoid TLB flushing across OS boundaries</a:t>
            </a:r>
          </a:p>
        </p:txBody>
      </p:sp>
    </p:spTree>
    <p:extLst>
      <p:ext uri="{BB962C8B-B14F-4D97-AF65-F5344CB8AC3E}">
        <p14:creationId xmlns:p14="http://schemas.microsoft.com/office/powerpoint/2010/main" val="88131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Memory Management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X86 does not have software managed TLB</a:t>
            </a:r>
          </a:p>
          <a:p>
            <a:pPr lvl="1"/>
            <a:r>
              <a:rPr lang="en-US" altLang="zh-CN"/>
              <a:t>Xen exists at the top 64MB of every address space</a:t>
            </a:r>
          </a:p>
          <a:p>
            <a:pPr lvl="1"/>
            <a:r>
              <a:rPr lang="en-US" altLang="zh-CN"/>
              <a:t>Avoid TLB flushing when an guest OS enter/exist Xen</a:t>
            </a:r>
          </a:p>
          <a:p>
            <a:pPr lvl="1"/>
            <a:r>
              <a:rPr lang="en-US" altLang="zh-CN"/>
              <a:t>Each OS can only map to memory it owns</a:t>
            </a:r>
          </a:p>
          <a:p>
            <a:pPr lvl="1"/>
            <a:r>
              <a:rPr lang="en-US" altLang="zh-CN"/>
              <a:t>Writes are validated by Xen</a:t>
            </a:r>
          </a:p>
        </p:txBody>
      </p:sp>
    </p:spTree>
    <p:extLst>
      <p:ext uri="{BB962C8B-B14F-4D97-AF65-F5344CB8AC3E}">
        <p14:creationId xmlns:p14="http://schemas.microsoft.com/office/powerpoint/2010/main" val="136664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X86 supports 4 levels of privileges</a:t>
            </a:r>
          </a:p>
          <a:p>
            <a:pPr lvl="1"/>
            <a:r>
              <a:rPr lang="en-US" altLang="zh-CN" dirty="0"/>
              <a:t>0 for OS, and 3 for applications</a:t>
            </a:r>
          </a:p>
          <a:p>
            <a:pPr lvl="1"/>
            <a:r>
              <a:rPr lang="en-US" altLang="zh-CN" dirty="0" err="1"/>
              <a:t>Xen</a:t>
            </a:r>
            <a:r>
              <a:rPr lang="en-US" altLang="zh-CN" dirty="0"/>
              <a:t> downgrades the privilege of </a:t>
            </a:r>
            <a:r>
              <a:rPr lang="en-US" altLang="zh-CN" dirty="0" err="1"/>
              <a:t>OSes</a:t>
            </a:r>
            <a:endParaRPr lang="en-US" altLang="zh-CN" dirty="0"/>
          </a:p>
          <a:p>
            <a:pPr lvl="1"/>
            <a:r>
              <a:rPr lang="en-US" altLang="zh-CN" dirty="0"/>
              <a:t>System-call and page-fault handlers registered to </a:t>
            </a:r>
            <a:r>
              <a:rPr lang="en-US" altLang="zh-CN" dirty="0" err="1"/>
              <a:t>Xen</a:t>
            </a:r>
            <a:endParaRPr lang="en-US" altLang="zh-CN" dirty="0"/>
          </a:p>
          <a:p>
            <a:pPr lvl="1"/>
            <a:r>
              <a:rPr lang="en-US" altLang="zh-CN" dirty="0" smtClean="0">
                <a:latin typeface="Arial"/>
                <a:sym typeface="Wingdings" charset="0"/>
              </a:rPr>
              <a:t>“</a:t>
            </a:r>
            <a:r>
              <a:rPr lang="en-US" altLang="zh-CN" dirty="0" smtClean="0">
                <a:sym typeface="Wingdings" charset="0"/>
              </a:rPr>
              <a:t>fast handlers” </a:t>
            </a:r>
            <a:r>
              <a:rPr lang="en-US" altLang="zh-CN" dirty="0">
                <a:sym typeface="Wingdings" charset="0"/>
              </a:rPr>
              <a:t>for most exceptions, </a:t>
            </a:r>
            <a:r>
              <a:rPr lang="en-US" altLang="zh-CN" dirty="0" err="1">
                <a:sym typeface="Wingdings" charset="0"/>
              </a:rPr>
              <a:t>Xen</a:t>
            </a:r>
            <a:r>
              <a:rPr lang="en-US" altLang="zh-CN" dirty="0">
                <a:sym typeface="Wingdings" charset="0"/>
              </a:rPr>
              <a:t> </a:t>
            </a:r>
            <a:r>
              <a:rPr lang="en-US" altLang="zh-CN" dirty="0" smtClean="0">
                <a:sym typeface="Wingdings" charset="0"/>
              </a:rPr>
              <a:t>isn</a:t>
            </a:r>
            <a:r>
              <a:rPr lang="en-US" altLang="zh-CN" dirty="0" smtClean="0">
                <a:latin typeface="Arial"/>
                <a:sym typeface="Wingdings" charset="0"/>
              </a:rPr>
              <a:t>’</a:t>
            </a:r>
            <a:r>
              <a:rPr lang="en-US" altLang="zh-CN" dirty="0" smtClean="0">
                <a:sym typeface="Wingdings" charset="0"/>
              </a:rPr>
              <a:t>t </a:t>
            </a:r>
            <a:r>
              <a:rPr lang="en-US" altLang="zh-CN" dirty="0">
                <a:sym typeface="Wingdings" charset="0"/>
              </a:rPr>
              <a:t>involved</a:t>
            </a:r>
          </a:p>
        </p:txBody>
      </p:sp>
    </p:spTree>
    <p:extLst>
      <p:ext uri="{BB962C8B-B14F-4D97-AF65-F5344CB8AC3E}">
        <p14:creationId xmlns:p14="http://schemas.microsoft.com/office/powerpoint/2010/main" val="21436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Device I/O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Xen</a:t>
            </a:r>
            <a:r>
              <a:rPr lang="en-US" altLang="zh-CN" dirty="0"/>
              <a:t> exposes a set of simple device </a:t>
            </a:r>
            <a:r>
              <a:rPr lang="en-US" altLang="zh-CN" dirty="0" smtClean="0"/>
              <a:t>abstractions</a:t>
            </a:r>
          </a:p>
          <a:p>
            <a:r>
              <a:rPr lang="en-US" altLang="zh-CN" dirty="0" smtClean="0"/>
              <a:t>One driver for each type of device</a:t>
            </a:r>
          </a:p>
          <a:p>
            <a:pPr lvl="1"/>
            <a:r>
              <a:rPr lang="en-US" altLang="zh-CN" dirty="0" smtClean="0"/>
              <a:t>Network</a:t>
            </a:r>
          </a:p>
          <a:p>
            <a:pPr lvl="1"/>
            <a:r>
              <a:rPr lang="en-US" altLang="zh-CN" dirty="0" smtClean="0"/>
              <a:t>Disk</a:t>
            </a:r>
          </a:p>
          <a:p>
            <a:pPr lvl="1"/>
            <a:r>
              <a:rPr lang="en-US" altLang="zh-CN" dirty="0" smtClean="0"/>
              <a:t>Console</a:t>
            </a:r>
          </a:p>
          <a:p>
            <a:pPr lvl="1"/>
            <a:r>
              <a:rPr lang="en-US" altLang="zh-CN" dirty="0" smtClean="0"/>
              <a:t>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86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Cost of Porting an OS to Xen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Privileged instructions</a:t>
            </a:r>
          </a:p>
          <a:p>
            <a:r>
              <a:rPr lang="en-US" altLang="zh-CN"/>
              <a:t>Page table access</a:t>
            </a:r>
          </a:p>
          <a:p>
            <a:r>
              <a:rPr lang="en-US" altLang="zh-CN"/>
              <a:t>Network driver</a:t>
            </a:r>
          </a:p>
          <a:p>
            <a:r>
              <a:rPr lang="en-US" altLang="zh-CN"/>
              <a:t>Block device driver</a:t>
            </a:r>
          </a:p>
          <a:p>
            <a:r>
              <a:rPr lang="en-US" altLang="zh-CN"/>
              <a:t>&lt;2% of code-base</a:t>
            </a:r>
            <a:br>
              <a:rPr lang="en-US" altLang="zh-CN"/>
            </a:b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23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Control Management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Separation of policy and mechanism</a:t>
            </a:r>
          </a:p>
          <a:p>
            <a:r>
              <a:rPr lang="en-US" altLang="zh-CN"/>
              <a:t>Domain0 hosts the application-level management software</a:t>
            </a:r>
          </a:p>
          <a:p>
            <a:pPr lvl="1"/>
            <a:r>
              <a:rPr lang="en-US" altLang="zh-CN"/>
              <a:t>Creation and deletion</a:t>
            </a:r>
          </a:p>
          <a:p>
            <a:pPr lvl="1">
              <a:buFont typeface="Wingdings" charset="0"/>
              <a:buNone/>
            </a:pPr>
            <a:r>
              <a:rPr lang="en-US" altLang="zh-CN"/>
              <a:t>	of virtual network</a:t>
            </a:r>
          </a:p>
          <a:p>
            <a:pPr lvl="1">
              <a:buFont typeface="Wingdings" charset="0"/>
              <a:buNone/>
            </a:pPr>
            <a:r>
              <a:rPr lang="en-US" altLang="zh-CN"/>
              <a:t>	interfaces and block</a:t>
            </a:r>
          </a:p>
          <a:p>
            <a:pPr lvl="1">
              <a:buFont typeface="Wingdings" charset="0"/>
              <a:buNone/>
            </a:pPr>
            <a:r>
              <a:rPr lang="en-US" altLang="zh-CN"/>
              <a:t>	devices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03500"/>
            <a:ext cx="4114800" cy="244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3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Control Transfer:  </a:t>
            </a:r>
            <a:r>
              <a:rPr lang="en-US" altLang="zh-CN" dirty="0" err="1"/>
              <a:t>Hypercalls</a:t>
            </a:r>
            <a:r>
              <a:rPr lang="en-US" altLang="zh-CN" dirty="0"/>
              <a:t> and Events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Hypercall:  synchronous calls from a domain to Xen</a:t>
            </a:r>
          </a:p>
          <a:p>
            <a:pPr lvl="1"/>
            <a:r>
              <a:rPr lang="en-US" altLang="zh-CN"/>
              <a:t>Analogous to system calls</a:t>
            </a:r>
          </a:p>
          <a:p>
            <a:r>
              <a:rPr lang="en-US" altLang="zh-CN"/>
              <a:t>Events:  asynchronous notifications from Xen to domains</a:t>
            </a:r>
          </a:p>
          <a:p>
            <a:pPr lvl="1"/>
            <a:r>
              <a:rPr lang="en-US" altLang="zh-CN"/>
              <a:t>Replace device interrupts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2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Transfer:  I/O Rings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Zero-copy semantics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43830"/>
            <a:ext cx="4995664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2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Borrowed virtual time scheduling</a:t>
            </a:r>
          </a:p>
          <a:p>
            <a:pPr lvl="1"/>
            <a:r>
              <a:rPr lang="en-US" altLang="zh-CN"/>
              <a:t>Allows temporary violations of fair sharing to favor recently-woken domains</a:t>
            </a:r>
          </a:p>
          <a:p>
            <a:pPr lvl="1"/>
            <a:r>
              <a:rPr lang="en-US" altLang="zh-CN"/>
              <a:t>Goal:  reduce wake-up latency</a:t>
            </a:r>
          </a:p>
        </p:txBody>
      </p:sp>
    </p:spTree>
    <p:extLst>
      <p:ext uri="{BB962C8B-B14F-4D97-AF65-F5344CB8AC3E}">
        <p14:creationId xmlns:p14="http://schemas.microsoft.com/office/powerpoint/2010/main" val="17210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Timing Attack</a:t>
            </a:r>
            <a:r>
              <a:rPr kumimoji="1" lang="en-US" altLang="zh-CN" dirty="0"/>
              <a:t>: Guess One Character at a Time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91680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1680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0435" y="2425452"/>
            <a:ext cx="65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  <a:endParaRPr kumimoji="1" lang="zh-CN" altLang="en-US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921" y="27854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Arial Narrow"/>
                <a:cs typeface="Arial Narrow"/>
              </a:rPr>
              <a:t>aaaaaaa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80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380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92563" y="2425452"/>
            <a:ext cx="65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solidFill>
                  <a:schemeClr val="bg1"/>
                </a:solidFill>
                <a:latin typeface="Arial Narrow"/>
                <a:cs typeface="Arial Narrow"/>
              </a:rPr>
              <a:t>b</a:t>
            </a:r>
            <a:endParaRPr kumimoji="1" lang="zh-CN" altLang="en-US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2049" y="27854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Arial Narrow"/>
                <a:cs typeface="Arial Narrow"/>
              </a:rPr>
              <a:t>aaaaaaa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5936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95936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44691" y="2425452"/>
            <a:ext cx="65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solidFill>
                  <a:schemeClr val="bg1"/>
                </a:solidFill>
                <a:latin typeface="Arial Narrow"/>
                <a:cs typeface="Arial Narrow"/>
              </a:rPr>
              <a:t>c</a:t>
            </a:r>
            <a:endParaRPr kumimoji="1" lang="zh-CN" altLang="en-US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4177" y="27854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Arial Narrow"/>
                <a:cs typeface="Arial Narrow"/>
              </a:rPr>
              <a:t>aaaaaaa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528" y="1674796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Page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in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Memory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504" y="2753175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Page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on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Disk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-&gt;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Page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Fault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5656" y="41536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latin typeface="Arial Narrow"/>
                <a:cs typeface="Arial Narrow"/>
              </a:rPr>
              <a:t>Time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=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1ms</a:t>
            </a:r>
            <a:endParaRPr kumimoji="1" lang="zh-CN" altLang="en-US" sz="1600" dirty="0">
              <a:latin typeface="Arial Narrow"/>
              <a:cs typeface="Arial Narrow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7784" y="41536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latin typeface="Arial Narrow"/>
                <a:cs typeface="Arial Narrow"/>
              </a:rPr>
              <a:t>Time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=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1ms</a:t>
            </a:r>
            <a:endParaRPr kumimoji="1" lang="zh-CN" altLang="en-US" sz="1600" dirty="0">
              <a:latin typeface="Arial Narrow"/>
              <a:cs typeface="Arial Narrow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9912" y="41536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latin typeface="Arial Narrow"/>
                <a:cs typeface="Arial Narrow"/>
              </a:rPr>
              <a:t>Time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=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10ms</a:t>
            </a:r>
            <a:endParaRPr kumimoji="1" lang="zh-CN" altLang="en-US" sz="1600" dirty="0">
              <a:latin typeface="Arial Narrow"/>
              <a:cs typeface="Arial Narrow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35896" y="4513684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Page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Fault!</a:t>
            </a:r>
          </a:p>
          <a:p>
            <a:pPr algn="ctr"/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The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1</a:t>
            </a:r>
            <a:r>
              <a:rPr kumimoji="1" lang="en-US" altLang="zh-CN" sz="1600" baseline="300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st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char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is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‘c’</a:t>
            </a:r>
            <a:endParaRPr kumimoji="1" lang="zh-CN" altLang="en-US" sz="1600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48064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48064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96819" y="2425452"/>
            <a:ext cx="65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err="1" smtClean="0">
                <a:solidFill>
                  <a:schemeClr val="bg1"/>
                </a:solidFill>
                <a:latin typeface="Arial Narrow"/>
                <a:cs typeface="Arial Narrow"/>
              </a:rPr>
              <a:t>ca</a:t>
            </a:r>
            <a:endParaRPr kumimoji="1" lang="zh-CN" altLang="en-US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36305" y="27854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Arial Narrow"/>
                <a:cs typeface="Arial Narrow"/>
              </a:rPr>
              <a:t>aaaaaa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2040" y="41536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latin typeface="Arial Narrow"/>
                <a:cs typeface="Arial Narrow"/>
              </a:rPr>
              <a:t>Time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=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1ms</a:t>
            </a:r>
            <a:endParaRPr kumimoji="1" lang="zh-CN" altLang="en-US" sz="1600" dirty="0">
              <a:latin typeface="Arial Narrow"/>
              <a:cs typeface="Arial Narrow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0424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0424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latin typeface="Myriad Pro Cond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3003" y="2425452"/>
            <a:ext cx="65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 err="1" smtClean="0">
                <a:solidFill>
                  <a:schemeClr val="bg1"/>
                </a:solidFill>
                <a:latin typeface="Arial Narrow"/>
                <a:cs typeface="Arial Narrow"/>
              </a:rPr>
              <a:t>cs</a:t>
            </a:r>
            <a:endParaRPr kumimoji="1" lang="zh-CN" altLang="en-US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92489" y="27854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Arial Narrow"/>
                <a:cs typeface="Arial Narrow"/>
              </a:rPr>
              <a:t>aaaaaa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12160" y="24974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Arial Narrow"/>
                <a:cs typeface="Arial Narrow"/>
              </a:rPr>
              <a:t>…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88224" y="41536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latin typeface="Arial Narrow"/>
                <a:cs typeface="Arial Narrow"/>
              </a:rPr>
              <a:t>Time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=</a:t>
            </a:r>
            <a:r>
              <a:rPr kumimoji="1" lang="zh-CN" altLang="en-US" sz="1600" dirty="0" smtClean="0"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latin typeface="Arial Narrow"/>
                <a:cs typeface="Arial Narrow"/>
              </a:rPr>
              <a:t>10ms</a:t>
            </a:r>
            <a:endParaRPr kumimoji="1" lang="zh-CN" altLang="en-US" sz="1600" dirty="0">
              <a:latin typeface="Arial Narrow"/>
              <a:cs typeface="Arial Narrow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44208" y="4513684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Page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Fault!</a:t>
            </a:r>
          </a:p>
          <a:p>
            <a:pPr algn="ctr"/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The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2</a:t>
            </a:r>
            <a:r>
              <a:rPr kumimoji="1" lang="en-US" altLang="zh-CN" sz="1600" baseline="300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nd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char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is</a:t>
            </a:r>
            <a:r>
              <a:rPr kumimoji="1" lang="zh-CN" altLang="en-US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kumimoji="1"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‘s’</a:t>
            </a:r>
            <a:endParaRPr kumimoji="1" lang="zh-CN" altLang="en-US" sz="1600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68344" y="24974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Arial Narrow"/>
                <a:cs typeface="Arial Narrow"/>
              </a:rPr>
              <a:t>…</a:t>
            </a:r>
            <a:endParaRPr kumimoji="1" lang="zh-CN" alt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681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and Timers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/>
              <a:t>Xen provides each guest OS with</a:t>
            </a:r>
          </a:p>
          <a:p>
            <a:pPr lvl="1"/>
            <a:r>
              <a:rPr lang="en-US" altLang="zh-CN"/>
              <a:t>Real time (since machine boot)</a:t>
            </a:r>
          </a:p>
          <a:p>
            <a:pPr lvl="1"/>
            <a:r>
              <a:rPr lang="en-US" altLang="zh-CN"/>
              <a:t>Virtual time (time spent for execution)</a:t>
            </a:r>
          </a:p>
          <a:p>
            <a:pPr lvl="1"/>
            <a:r>
              <a:rPr lang="en-US" altLang="zh-CN"/>
              <a:t>Wall-clock time </a:t>
            </a:r>
          </a:p>
          <a:p>
            <a:r>
              <a:rPr lang="en-US" altLang="zh-CN"/>
              <a:t>Each guest OS can program a pair of alarm timers</a:t>
            </a:r>
          </a:p>
          <a:p>
            <a:pPr lvl="1"/>
            <a:r>
              <a:rPr lang="en-US" altLang="zh-CN"/>
              <a:t>Real time</a:t>
            </a:r>
          </a:p>
          <a:p>
            <a:pPr lvl="1"/>
            <a:r>
              <a:rPr lang="en-US" altLang="zh-CN"/>
              <a:t>Virtual time</a:t>
            </a:r>
          </a:p>
        </p:txBody>
      </p:sp>
    </p:spTree>
    <p:extLst>
      <p:ext uri="{BB962C8B-B14F-4D97-AF65-F5344CB8AC3E}">
        <p14:creationId xmlns:p14="http://schemas.microsoft.com/office/powerpoint/2010/main" val="11763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Virtual Address Translation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No shadow pages (VMWare)</a:t>
            </a:r>
          </a:p>
          <a:p>
            <a:r>
              <a:rPr lang="en-US" altLang="zh-CN"/>
              <a:t>Xen provides constrained but direct MMU updates</a:t>
            </a:r>
          </a:p>
          <a:p>
            <a:r>
              <a:rPr lang="en-US" altLang="zh-CN"/>
              <a:t>All guest OSes have read-only accesses to page tables</a:t>
            </a:r>
          </a:p>
          <a:p>
            <a:r>
              <a:rPr lang="en-US" altLang="zh-CN"/>
              <a:t>Updates are batched into a single hypercall</a:t>
            </a:r>
          </a:p>
        </p:txBody>
      </p:sp>
    </p:spTree>
    <p:extLst>
      <p:ext uri="{BB962C8B-B14F-4D97-AF65-F5344CB8AC3E}">
        <p14:creationId xmlns:p14="http://schemas.microsoft.com/office/powerpoint/2010/main" val="25230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Questions: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smtClean="0"/>
              <a:t>virtualization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1. How does </a:t>
            </a:r>
            <a:r>
              <a:rPr lang="en-US" altLang="zh-CN" sz="2800" dirty="0" err="1" smtClean="0"/>
              <a:t>Xen</a:t>
            </a:r>
            <a:r>
              <a:rPr lang="en-US" altLang="zh-CN" sz="2800" dirty="0" smtClean="0"/>
              <a:t> support existing I/O device drivers?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2. How does </a:t>
            </a:r>
            <a:r>
              <a:rPr lang="en-US" altLang="zh-CN" sz="2800" dirty="0" err="1" smtClean="0"/>
              <a:t>Xen</a:t>
            </a:r>
            <a:r>
              <a:rPr lang="en-US" altLang="zh-CN" sz="2800" dirty="0" smtClean="0"/>
              <a:t> ensure I/O isolation? What happen if a VM wants to access block owned by another VM?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3. What is Intel VT-x? How does it change the design of </a:t>
            </a:r>
            <a:r>
              <a:rPr lang="en-US" altLang="zh-CN" sz="2800" dirty="0" err="1" smtClean="0"/>
              <a:t>Xen</a:t>
            </a:r>
            <a:r>
              <a:rPr lang="en-US" altLang="zh-CN" sz="2800" dirty="0" smtClean="0"/>
              <a:t>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068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Another Example: Side-Channel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Motion detection permission in Android</a:t>
            </a:r>
          </a:p>
          <a:p>
            <a:pPr lvl="1"/>
            <a:r>
              <a:rPr kumimoji="1" lang="en-US" altLang="zh-CN" dirty="0" smtClean="0"/>
              <a:t>A relatively safe permission, at least Android thinks so</a:t>
            </a:r>
          </a:p>
          <a:p>
            <a:pPr lvl="1"/>
            <a:r>
              <a:rPr kumimoji="1" lang="en-US" altLang="zh-CN" dirty="0" smtClean="0"/>
              <a:t>Can steal your lock-screen PIN</a:t>
            </a:r>
          </a:p>
          <a:p>
            <a:endParaRPr lang="en-US" altLang="zh-CN" dirty="0" smtClean="0"/>
          </a:p>
          <a:p>
            <a:r>
              <a:rPr lang="en-US" altLang="zh-CN" sz="2600" dirty="0" smtClean="0"/>
              <a:t>[1] </a:t>
            </a:r>
            <a:r>
              <a:rPr lang="en-US" altLang="zh-CN" sz="2600" dirty="0" err="1" smtClean="0"/>
              <a:t>Xu</a:t>
            </a:r>
            <a:r>
              <a:rPr lang="en-US" altLang="zh-CN" sz="2600" dirty="0"/>
              <a:t>, </a:t>
            </a:r>
            <a:r>
              <a:rPr lang="en-US" altLang="zh-CN" sz="2600" dirty="0" err="1"/>
              <a:t>Zhi</a:t>
            </a:r>
            <a:r>
              <a:rPr lang="en-US" altLang="zh-CN" sz="2600" dirty="0"/>
              <a:t>, Kun </a:t>
            </a:r>
            <a:r>
              <a:rPr lang="en-US" altLang="zh-CN" sz="2600" dirty="0" err="1"/>
              <a:t>Bai</a:t>
            </a:r>
            <a:r>
              <a:rPr lang="en-US" altLang="zh-CN" sz="2600" dirty="0"/>
              <a:t>, and </a:t>
            </a:r>
            <a:r>
              <a:rPr lang="en-US" altLang="zh-CN" sz="2600" dirty="0" err="1"/>
              <a:t>Sencun</a:t>
            </a:r>
            <a:r>
              <a:rPr lang="en-US" altLang="zh-CN" sz="2600" dirty="0"/>
              <a:t> Zhu. "</a:t>
            </a:r>
            <a:r>
              <a:rPr lang="en-US" altLang="zh-CN" sz="2600" dirty="0" err="1"/>
              <a:t>Taplogger</a:t>
            </a:r>
            <a:r>
              <a:rPr lang="en-US" altLang="zh-CN" sz="2600" dirty="0"/>
              <a:t>: Inferring user inputs on smartphone touchscreens using on-board motion sensors." </a:t>
            </a:r>
            <a:r>
              <a:rPr lang="en-US" altLang="zh-CN" sz="2600" i="1" dirty="0"/>
              <a:t>Proceedings of the fifth ACM conference on Security and Privacy in Wireless and Mobile Networks</a:t>
            </a:r>
            <a:r>
              <a:rPr lang="en-US" altLang="zh-CN" sz="2600" dirty="0"/>
              <a:t>. ACM, 2012.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055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56"/>
            <a:ext cx="9144000" cy="30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2998</TotalTime>
  <Words>2589</Words>
  <Application>Microsoft Macintosh PowerPoint</Application>
  <PresentationFormat>全屏显示(16:10)</PresentationFormat>
  <Paragraphs>477</Paragraphs>
  <Slides>72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5" baseType="lpstr">
      <vt:lpstr>Arial Narrow</vt:lpstr>
      <vt:lpstr>Calibri</vt:lpstr>
      <vt:lpstr>Myriad Pro Cond</vt:lpstr>
      <vt:lpstr>Myriad Pro Light</vt:lpstr>
      <vt:lpstr>Myriad Pro Light SemiCond</vt:lpstr>
      <vt:lpstr>Times New Roman</vt:lpstr>
      <vt:lpstr>Wingdings</vt:lpstr>
      <vt:lpstr>宋体</vt:lpstr>
      <vt:lpstr>맑은 고딕</vt:lpstr>
      <vt:lpstr>新細明體</vt:lpstr>
      <vt:lpstr>휴먼매직체</vt:lpstr>
      <vt:lpstr>Arial</vt:lpstr>
      <vt:lpstr>Office 主题​​</vt:lpstr>
      <vt:lpstr>Native Client</vt:lpstr>
      <vt:lpstr>Outline</vt:lpstr>
      <vt:lpstr>Before NaCl</vt:lpstr>
      <vt:lpstr>What is NaCl</vt:lpstr>
      <vt:lpstr>What is NaCl</vt:lpstr>
      <vt:lpstr>What is NaCl</vt:lpstr>
      <vt:lpstr>Timing Attack: Guess One Character at a Time</vt:lpstr>
      <vt:lpstr>Another Example: Side-Channel Attack</vt:lpstr>
      <vt:lpstr>PowerPoint 演示文稿</vt:lpstr>
      <vt:lpstr>PowerPoint 演示文稿</vt:lpstr>
      <vt:lpstr>PowerPoint 演示文稿</vt:lpstr>
      <vt:lpstr>KISS: Programming Model of Map-Reduce</vt:lpstr>
      <vt:lpstr>Criticism: “MapReduce: A Major Step Backwards”</vt:lpstr>
      <vt:lpstr>Criticism: “MapReduce: A Major Step Backwards”</vt:lpstr>
      <vt:lpstr>After MapReduce</vt:lpstr>
      <vt:lpstr>CASE Study: ShellShock (Bash Attack)</vt:lpstr>
      <vt:lpstr>ShellShock Attack</vt:lpstr>
      <vt:lpstr>Bash Basic: Environment Variable</vt:lpstr>
      <vt:lpstr>Bash Basic: Environment Variable</vt:lpstr>
      <vt:lpstr>Bash Basic: Define Function</vt:lpstr>
      <vt:lpstr>Bash Basic</vt:lpstr>
      <vt:lpstr>The Vulnerability</vt:lpstr>
      <vt:lpstr>The Vulnerability</vt:lpstr>
      <vt:lpstr>The Vulnerability</vt:lpstr>
      <vt:lpstr>Why Big Deal?</vt:lpstr>
      <vt:lpstr>Hard to Fix</vt:lpstr>
      <vt:lpstr>Why ShellShock Ever Exist?</vt:lpstr>
      <vt:lpstr>Interesting Shell</vt:lpstr>
      <vt:lpstr>The Simpler, The Better?</vt:lpstr>
      <vt:lpstr>Previously on CSP</vt:lpstr>
      <vt:lpstr>The Problem: Monolithic Kernel is Too Large</vt:lpstr>
      <vt:lpstr>Micro-Kernel Came to the Rescue</vt:lpstr>
      <vt:lpstr>Microkernel Structure &amp; Instances</vt:lpstr>
      <vt:lpstr>Micro-Kernel</vt:lpstr>
      <vt:lpstr>Comparasion</vt:lpstr>
      <vt:lpstr>Exokernel on X86: XoK &amp; ExOS</vt:lpstr>
      <vt:lpstr>Traditional OS</vt:lpstr>
      <vt:lpstr>Traditional OS</vt:lpstr>
      <vt:lpstr>Exokernel</vt:lpstr>
      <vt:lpstr>Exokernel: Example</vt:lpstr>
      <vt:lpstr>Extensible OS</vt:lpstr>
      <vt:lpstr>Three Real Exokernel Systems</vt:lpstr>
      <vt:lpstr>OS as a Library</vt:lpstr>
      <vt:lpstr>Exokernel Principles</vt:lpstr>
      <vt:lpstr>Exokernel: Three Design Tech</vt:lpstr>
      <vt:lpstr>Exokernel: Protected Sharing Mechanism</vt:lpstr>
      <vt:lpstr>Review: TLB &amp; Cache</vt:lpstr>
      <vt:lpstr>ExoKernel’s Memory Protection</vt:lpstr>
      <vt:lpstr>Exokernel: Benefits</vt:lpstr>
      <vt:lpstr>Exokernel: Drawbacks</vt:lpstr>
      <vt:lpstr>Criticisms of Exokernel</vt:lpstr>
      <vt:lpstr>Conclusion</vt:lpstr>
      <vt:lpstr>Case: Xen</vt:lpstr>
      <vt:lpstr>VMM, A Brief History</vt:lpstr>
      <vt:lpstr>And Now…</vt:lpstr>
      <vt:lpstr>Why This Revival?</vt:lpstr>
      <vt:lpstr>Challenges to Build Virtual Machines</vt:lpstr>
      <vt:lpstr>Xen’s Goals</vt:lpstr>
      <vt:lpstr>Xen:  Approach and Overview</vt:lpstr>
      <vt:lpstr>Xen:  Approach and Overview</vt:lpstr>
      <vt:lpstr>Memory Management</vt:lpstr>
      <vt:lpstr>Memory Management</vt:lpstr>
      <vt:lpstr>CPU</vt:lpstr>
      <vt:lpstr>Device I/O</vt:lpstr>
      <vt:lpstr>The Cost of Porting an OS to Xen</vt:lpstr>
      <vt:lpstr>Control Management</vt:lpstr>
      <vt:lpstr>Control Transfer:  Hypercalls and Events</vt:lpstr>
      <vt:lpstr>Data Transfer:  I/O Rings</vt:lpstr>
      <vt:lpstr>CPU Scheduling</vt:lpstr>
      <vt:lpstr>Time and Timers</vt:lpstr>
      <vt:lpstr>Virtual Address Translation</vt:lpstr>
      <vt:lpstr>Questions: Xen and the art of virtualization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高策</cp:lastModifiedBy>
  <cp:revision>137</cp:revision>
  <dcterms:created xsi:type="dcterms:W3CDTF">2014-05-27T04:59:38Z</dcterms:created>
  <dcterms:modified xsi:type="dcterms:W3CDTF">2016-10-08T12:09:13Z</dcterms:modified>
</cp:coreProperties>
</file>